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9"/>
  </p:notesMasterIdLst>
  <p:sldIdLst>
    <p:sldId id="632" r:id="rId3"/>
    <p:sldId id="633" r:id="rId4"/>
    <p:sldId id="634" r:id="rId5"/>
    <p:sldId id="635" r:id="rId6"/>
    <p:sldId id="637" r:id="rId7"/>
    <p:sldId id="638" r:id="rId8"/>
    <p:sldId id="641" r:id="rId9"/>
    <p:sldId id="639" r:id="rId10"/>
    <p:sldId id="643" r:id="rId11"/>
    <p:sldId id="645" r:id="rId12"/>
    <p:sldId id="648" r:id="rId13"/>
    <p:sldId id="646" r:id="rId14"/>
    <p:sldId id="650" r:id="rId15"/>
    <p:sldId id="649" r:id="rId16"/>
    <p:sldId id="652" r:id="rId17"/>
    <p:sldId id="653" r:id="rId18"/>
    <p:sldId id="654" r:id="rId19"/>
    <p:sldId id="692" r:id="rId20"/>
    <p:sldId id="662" r:id="rId21"/>
    <p:sldId id="670" r:id="rId22"/>
    <p:sldId id="671" r:id="rId23"/>
    <p:sldId id="663" r:id="rId24"/>
    <p:sldId id="685" r:id="rId25"/>
    <p:sldId id="686" r:id="rId26"/>
    <p:sldId id="688" r:id="rId27"/>
    <p:sldId id="687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1" autoAdjust="0"/>
    <p:restoredTop sz="94366" autoAdjust="0"/>
  </p:normalViewPr>
  <p:slideViewPr>
    <p:cSldViewPr>
      <p:cViewPr varScale="1">
        <p:scale>
          <a:sx n="67" d="100"/>
          <a:sy n="67" d="100"/>
        </p:scale>
        <p:origin x="109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2.xml"/><Relationship Id="rId2" Type="http://schemas.openxmlformats.org/officeDocument/2006/relationships/slide" Target="slides/slide21.xml"/><Relationship Id="rId1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11DA49E-81A6-4A24-8C7C-D0160322BDC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EE82A50-E8D1-46B2-901C-DD2C04100BC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6349D7-69CE-4404-8110-C3946E924A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D4846-8C8E-4138-896C-CB416298B15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8E31E6-6675-49C4-831D-9DBC1B09012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A2CCF5-8FA1-4908-A135-3A6ECFE0A31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745DF-EA54-447E-94FD-0A4216B155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3B282-B884-416B-9CD6-A5E00198F37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F7484-1747-4DEF-977A-9D023429840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F099C5-353C-42FF-B94A-9B757701A4B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20CC22-DD7F-498D-80C3-14DAD2117E1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03A90D-9882-481C-9F7D-21760FA374D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1D93D3-AC1C-4E16-A153-95B0D709E38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0730068-BF77-4EC8-81F6-B04595C04089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宋体" panose="02010600030101010101" pitchFamily="2" charset="-122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1.m4a"/><Relationship Id="rId2" Type="http://schemas.openxmlformats.org/officeDocument/2006/relationships/audio" Target="../media/media11.m4a"/><Relationship Id="rId1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8.m4a"/><Relationship Id="rId2" Type="http://schemas.openxmlformats.org/officeDocument/2006/relationships/audio" Target="../media/media18.m4a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5.m4a"/><Relationship Id="rId2" Type="http://schemas.openxmlformats.org/officeDocument/2006/relationships/audio" Target="../media/media25.m4a"/><Relationship Id="rId1" Type="http://schemas.openxmlformats.org/officeDocument/2006/relationships/hyperlink" Target="http://compilers.cs.ucla.edu/cs132/project/pg/" TargetMode="Externa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6.m4a"/><Relationship Id="rId1" Type="http://schemas.openxmlformats.org/officeDocument/2006/relationships/audio" Target="../media/media26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+mj-lt"/>
              </a:rPr>
              <a:t>Outline</a:t>
            </a:r>
            <a:endParaRPr lang="zh-CN" altLang="en-US" dirty="0">
              <a:latin typeface="+mj-lt"/>
            </a:endParaRP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en-US" altLang="zh-CN" sz="2800" dirty="0">
                <a:latin typeface="Calibri" panose="020F0502020204030204" pitchFamily="34" charset="0"/>
              </a:rPr>
              <a:t>Piglet</a:t>
            </a:r>
            <a:r>
              <a:rPr lang="zh-CN" altLang="en-US" sz="2800" dirty="0">
                <a:latin typeface="Calibri" panose="020F0502020204030204" pitchFamily="34" charset="0"/>
              </a:rPr>
              <a:t>语言</a:t>
            </a:r>
            <a:endParaRPr lang="en-US" altLang="zh-CN" sz="2800" dirty="0">
              <a:latin typeface="Calibri" panose="020F0502020204030204" pitchFamily="34" charset="0"/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主要步骤和设计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难点分析</a:t>
            </a:r>
            <a:endParaRPr lang="en-US" altLang="zh-CN" sz="2800" dirty="0"/>
          </a:p>
          <a:p>
            <a:r>
              <a:rPr lang="zh-CN" altLang="en-US" sz="2800" dirty="0"/>
              <a:t>作业要求</a:t>
            </a:r>
            <a:endParaRPr lang="en-US" altLang="zh-CN" sz="28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1"/>
    </mc:Choice>
    <mc:Fallback>
      <p:transition spd="slow" advTm="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79388" y="1323975"/>
            <a:ext cx="8686800" cy="54895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0  </a:t>
            </a:r>
            <a:r>
              <a:rPr lang="en-US" altLang="zh-CN" sz="1800" b="1" dirty="0">
                <a:latin typeface="+mn-lt"/>
              </a:rPr>
              <a:t>MAIN</a:t>
            </a:r>
            <a:r>
              <a:rPr lang="en-US" altLang="zh-CN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       PRINT CALL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2       </a:t>
            </a:r>
            <a:r>
              <a:rPr lang="en-US" altLang="zh-CN" sz="1800" b="1" dirty="0">
                <a:latin typeface="+mn-lt"/>
              </a:rPr>
              <a:t>BEGIN</a:t>
            </a:r>
            <a:endParaRPr lang="en-US" altLang="zh-CN" sz="1800" b="1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3	MOVE TEMP 23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4   	</a:t>
            </a:r>
            <a:r>
              <a:rPr lang="en-US" altLang="zh-CN" sz="1800" b="1" dirty="0">
                <a:latin typeface="+mn-lt"/>
              </a:rPr>
              <a:t>BEGIN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5	    MOVE TEMP 24 HALLOCATE 4        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6	    MOVE TEMP 25 HALLOCATE 4 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7	    HSTORE TEMP 24 0 </a:t>
            </a:r>
            <a:r>
              <a:rPr lang="en-US" altLang="zh-CN" sz="1800" dirty="0" err="1">
                <a:latin typeface="+mn-lt"/>
              </a:rPr>
              <a:t>Factorial_compute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8	    HSTORE TEMP 25 0 TEMP 24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9              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25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10            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11             HLOAD TEMP 21 TEMP 23 0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12             HLOAD TEMP 22 TEMP 21 0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22</a:t>
            </a:r>
            <a:endParaRPr lang="en-US" altLang="zh-CN" sz="1800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(TEMP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23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10)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+mn-lt"/>
              </a:rPr>
              <a:t>16 END</a:t>
            </a:r>
            <a:endParaRPr lang="en-US" altLang="zh-CN" sz="1800" b="1" dirty="0">
              <a:latin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703263"/>
          </a:xfrm>
        </p:spPr>
        <p:txBody>
          <a:bodyPr/>
          <a:lstStyle/>
          <a:p>
            <a:pPr>
              <a:defRPr/>
            </a:pPr>
            <a:r>
              <a:rPr lang="zh-CN" altLang="en-US" sz="4000" dirty="0">
                <a:latin typeface="+mn-lt"/>
              </a:rPr>
              <a:t>实例表的建立</a:t>
            </a:r>
            <a:endParaRPr lang="zh-CN" altLang="en-US" sz="4000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100" y="879475"/>
            <a:ext cx="89789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 err="1">
                <a:latin typeface="+mn-lt"/>
              </a:rPr>
              <a:t>System.out.println</a:t>
            </a:r>
            <a:r>
              <a:rPr lang="en-US" altLang="zh-CN" b="1" dirty="0">
                <a:latin typeface="+mn-lt"/>
              </a:rPr>
              <a:t> (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new Factorial ()</a:t>
            </a: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.compute (10) </a:t>
            </a:r>
            <a:r>
              <a:rPr lang="en-US" altLang="zh-CN" b="1" dirty="0">
                <a:latin typeface="+mn-lt"/>
              </a:rPr>
              <a:t>);</a:t>
            </a:r>
            <a:endParaRPr lang="en-US" altLang="zh-CN" b="1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388" y="2303463"/>
            <a:ext cx="4968875" cy="2493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11188" y="1700213"/>
            <a:ext cx="0" cy="468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71550" y="2349500"/>
            <a:ext cx="0" cy="316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258888" y="2997200"/>
            <a:ext cx="0" cy="122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4941888"/>
            <a:ext cx="4189413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5484813" y="2605088"/>
            <a:ext cx="3502025" cy="14001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分配函数表 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Dtable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，地址赋值给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TEMP 24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；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将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Factorial_compute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函数的地址写入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Dtable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208463" y="3068638"/>
            <a:ext cx="1227137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851400" y="3284538"/>
            <a:ext cx="584200" cy="347662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73"/>
    </mc:Choice>
    <mc:Fallback>
      <p:transition spd="slow" advTm="119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79388" y="1323975"/>
            <a:ext cx="8686800" cy="54895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0  </a:t>
            </a:r>
            <a:r>
              <a:rPr lang="en-US" altLang="zh-CN" sz="1800" b="1" dirty="0">
                <a:latin typeface="+mn-lt"/>
              </a:rPr>
              <a:t>MAIN</a:t>
            </a:r>
            <a:r>
              <a:rPr lang="en-US" altLang="zh-CN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       PRINT CALL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2       </a:t>
            </a:r>
            <a:r>
              <a:rPr lang="en-US" altLang="zh-CN" sz="1800" b="1" dirty="0">
                <a:latin typeface="+mn-lt"/>
              </a:rPr>
              <a:t>BEGIN</a:t>
            </a:r>
            <a:endParaRPr lang="en-US" altLang="zh-CN" sz="1800" b="1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3	MOVE TEMP 23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4   	</a:t>
            </a:r>
            <a:r>
              <a:rPr lang="en-US" altLang="zh-CN" sz="1800" b="1" dirty="0">
                <a:latin typeface="+mn-lt"/>
              </a:rPr>
              <a:t>BEGIN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5	    MOVE TEMP 24 HALLOCATE 4        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6	    MOVE TEMP 25 HALLOCATE 4 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7	    HSTORE TEMP 24 0 </a:t>
            </a:r>
            <a:r>
              <a:rPr lang="en-US" altLang="zh-CN" sz="1800" dirty="0" err="1">
                <a:latin typeface="+mn-lt"/>
              </a:rPr>
              <a:t>Factorial_compute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8	    HSTORE TEMP 25 0 TEMP 24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9              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25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10            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11             HLOAD TEMP 21 TEMP 23 0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12             HLOAD TEMP 22 TEMP 21 0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22</a:t>
            </a:r>
            <a:endParaRPr lang="en-US" altLang="zh-CN" sz="1800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(TEMP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23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10)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+mn-lt"/>
              </a:rPr>
              <a:t>16 END</a:t>
            </a:r>
            <a:endParaRPr lang="en-US" altLang="zh-CN" sz="1800" b="1" dirty="0">
              <a:latin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703263"/>
          </a:xfrm>
        </p:spPr>
        <p:txBody>
          <a:bodyPr/>
          <a:lstStyle/>
          <a:p>
            <a:pPr>
              <a:defRPr/>
            </a:pPr>
            <a:r>
              <a:rPr lang="zh-CN" altLang="en-US" sz="4000" dirty="0">
                <a:latin typeface="+mn-lt"/>
              </a:rPr>
              <a:t>实例表的建立</a:t>
            </a:r>
            <a:endParaRPr lang="zh-CN" altLang="en-US" sz="4000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100" y="879475"/>
            <a:ext cx="89789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 err="1">
                <a:latin typeface="+mn-lt"/>
              </a:rPr>
              <a:t>System.out.println</a:t>
            </a:r>
            <a:r>
              <a:rPr lang="en-US" altLang="zh-CN" b="1" dirty="0">
                <a:latin typeface="+mn-lt"/>
              </a:rPr>
              <a:t> (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new Factorial ()</a:t>
            </a: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.compute (10) </a:t>
            </a:r>
            <a:r>
              <a:rPr lang="en-US" altLang="zh-CN" b="1" dirty="0">
                <a:latin typeface="+mn-lt"/>
              </a:rPr>
              <a:t>);</a:t>
            </a:r>
            <a:endParaRPr lang="en-US" altLang="zh-CN" b="1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388" y="2303463"/>
            <a:ext cx="4968875" cy="2493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11188" y="1700213"/>
            <a:ext cx="0" cy="468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71550" y="2349500"/>
            <a:ext cx="0" cy="316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258888" y="2997200"/>
            <a:ext cx="0" cy="122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7" name="图片 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4941888"/>
            <a:ext cx="4189413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5484813" y="2349500"/>
            <a:ext cx="3502025" cy="14001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分配实例表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Vtable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, 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地址赋值给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TEMP 25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将方法表的地址写入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Vtable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的前四个字节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4208463" y="3141663"/>
            <a:ext cx="1276350" cy="28733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132263" y="3141663"/>
            <a:ext cx="1352550" cy="93503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61"/>
    </mc:Choice>
    <mc:Fallback>
      <p:transition spd="slow" advTm="38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79388" y="1323975"/>
            <a:ext cx="8686800" cy="54895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0  </a:t>
            </a:r>
            <a:r>
              <a:rPr lang="en-US" altLang="zh-CN" sz="1800" b="1" dirty="0">
                <a:latin typeface="+mn-lt"/>
              </a:rPr>
              <a:t>MAIN</a:t>
            </a:r>
            <a:r>
              <a:rPr lang="en-US" altLang="zh-CN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       PRINT CALL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2       </a:t>
            </a:r>
            <a:r>
              <a:rPr lang="en-US" altLang="zh-CN" sz="1800" b="1" dirty="0">
                <a:latin typeface="+mn-lt"/>
              </a:rPr>
              <a:t>BEGIN</a:t>
            </a:r>
            <a:endParaRPr lang="en-US" altLang="zh-CN" sz="1800" b="1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3	MOVE TEMP 23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4   	</a:t>
            </a:r>
            <a:r>
              <a:rPr lang="en-US" altLang="zh-CN" sz="1800" b="1" dirty="0">
                <a:latin typeface="+mn-lt"/>
              </a:rPr>
              <a:t>BEGIN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5	    MOVE TEMP 24 HALLOCATE 4        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6	    MOVE TEMP 25 HALLOCATE 4 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7	    HSTORE TEMP 24 0 </a:t>
            </a:r>
            <a:r>
              <a:rPr lang="en-US" altLang="zh-CN" sz="1800" dirty="0" err="1">
                <a:latin typeface="+mn-lt"/>
              </a:rPr>
              <a:t>Factorial_compute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8	    HSTORE TEMP 25 0 TEMP 24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9              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25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10            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11             HLOAD TEMP 21 TEMP 23 0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12             HLOAD TEMP 22 TEMP 21 0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22</a:t>
            </a:r>
            <a:endParaRPr lang="en-US" altLang="zh-CN" sz="1800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(TEMP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23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10)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+mn-lt"/>
              </a:rPr>
              <a:t>16 END</a:t>
            </a:r>
            <a:endParaRPr lang="en-US" altLang="zh-CN" sz="1800" b="1" dirty="0">
              <a:latin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703263"/>
          </a:xfrm>
        </p:spPr>
        <p:txBody>
          <a:bodyPr/>
          <a:lstStyle/>
          <a:p>
            <a:pPr>
              <a:defRPr/>
            </a:pPr>
            <a:r>
              <a:rPr lang="zh-CN" altLang="en-US" sz="4000" dirty="0">
                <a:latin typeface="+mn-lt"/>
              </a:rPr>
              <a:t>实例表的建立</a:t>
            </a:r>
            <a:endParaRPr lang="zh-CN" altLang="en-US" sz="4000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100" y="879475"/>
            <a:ext cx="89789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 err="1">
                <a:latin typeface="+mn-lt"/>
              </a:rPr>
              <a:t>System.out.println</a:t>
            </a:r>
            <a:r>
              <a:rPr lang="en-US" altLang="zh-CN" b="1" dirty="0">
                <a:latin typeface="+mn-lt"/>
              </a:rPr>
              <a:t> (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new Factorial ()</a:t>
            </a: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.compute (10) </a:t>
            </a:r>
            <a:r>
              <a:rPr lang="en-US" altLang="zh-CN" b="1" dirty="0">
                <a:latin typeface="+mn-lt"/>
              </a:rPr>
              <a:t>);</a:t>
            </a:r>
            <a:endParaRPr lang="en-US" altLang="zh-CN" b="1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388" y="2303463"/>
            <a:ext cx="4968875" cy="2493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11188" y="1700213"/>
            <a:ext cx="0" cy="468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71550" y="2349500"/>
            <a:ext cx="0" cy="316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258888" y="2997200"/>
            <a:ext cx="0" cy="122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801" name="图片 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4941888"/>
            <a:ext cx="4189413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接箭头连接符 17"/>
          <p:cNvCxnSpPr/>
          <p:nvPr/>
        </p:nvCxnSpPr>
        <p:spPr>
          <a:xfrm flipV="1">
            <a:off x="2916238" y="2924175"/>
            <a:ext cx="2730500" cy="144145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646738" y="2401888"/>
            <a:ext cx="2782887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将</a:t>
            </a:r>
            <a:r>
              <a:rPr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Vtable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地址记录在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TEMP 23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中</a:t>
            </a:r>
            <a:endParaRPr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2663825" y="2492375"/>
            <a:ext cx="2916238" cy="176213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8"/>
    </mc:Choice>
    <mc:Fallback>
      <p:transition spd="slow" advTm="5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79388" y="1323975"/>
            <a:ext cx="8686800" cy="54895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0  </a:t>
            </a:r>
            <a:r>
              <a:rPr lang="en-US" altLang="zh-CN" sz="1800" b="1" dirty="0">
                <a:latin typeface="+mn-lt"/>
              </a:rPr>
              <a:t>MAIN</a:t>
            </a:r>
            <a:r>
              <a:rPr lang="en-US" altLang="zh-CN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       PRINT CALL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2       </a:t>
            </a:r>
            <a:r>
              <a:rPr lang="en-US" altLang="zh-CN" sz="1800" b="1" dirty="0">
                <a:latin typeface="+mn-lt"/>
              </a:rPr>
              <a:t>BEGIN</a:t>
            </a:r>
            <a:endParaRPr lang="en-US" altLang="zh-CN" sz="1800" b="1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3	MOVE TEMP 23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4   	</a:t>
            </a:r>
            <a:r>
              <a:rPr lang="en-US" altLang="zh-CN" sz="1800" b="1" dirty="0">
                <a:latin typeface="+mn-lt"/>
              </a:rPr>
              <a:t>BEGIN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5	    MOVE TEMP 24 HALLOCATE 4        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6	    MOVE TEMP 25 HALLOCATE 4 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7	    HSTORE TEMP 24 0 </a:t>
            </a:r>
            <a:r>
              <a:rPr lang="en-US" altLang="zh-CN" sz="1800" dirty="0" err="1">
                <a:latin typeface="+mn-lt"/>
              </a:rPr>
              <a:t>Factorial_compute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8	    HSTORE TEMP 25 0 TEMP 24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9              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25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10            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11             HLOAD TEMP 21 TEMP 23 0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12             HLOAD TEMP 22 TEMP 21 0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22</a:t>
            </a:r>
            <a:endParaRPr lang="en-US" altLang="zh-CN" sz="1800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(TEMP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23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10)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+mn-lt"/>
              </a:rPr>
              <a:t>16 END</a:t>
            </a:r>
            <a:endParaRPr lang="en-US" altLang="zh-CN" sz="1800" b="1" dirty="0">
              <a:latin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703263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latin typeface="+mn-lt"/>
              </a:rPr>
              <a:t>实例函数的调用</a:t>
            </a:r>
            <a:endParaRPr lang="zh-CN" altLang="en-US" sz="3600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100" y="879475"/>
            <a:ext cx="89789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 err="1">
                <a:latin typeface="+mn-lt"/>
              </a:rPr>
              <a:t>System.out.println</a:t>
            </a:r>
            <a:r>
              <a:rPr lang="en-US" altLang="zh-CN" b="1" dirty="0">
                <a:latin typeface="+mn-lt"/>
              </a:rPr>
              <a:t> (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new Factorial ()</a:t>
            </a: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.compute (10) </a:t>
            </a:r>
            <a:r>
              <a:rPr lang="en-US" altLang="zh-CN" b="1" dirty="0">
                <a:latin typeface="+mn-lt"/>
              </a:rPr>
              <a:t>);</a:t>
            </a:r>
            <a:endParaRPr lang="en-US" altLang="zh-CN" b="1" dirty="0">
              <a:latin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11188" y="1700213"/>
            <a:ext cx="0" cy="468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71550" y="2349500"/>
            <a:ext cx="0" cy="316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258888" y="2997200"/>
            <a:ext cx="0" cy="122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24" name="图片 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679575"/>
            <a:ext cx="418941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/>
        </p:nvSpPr>
        <p:spPr>
          <a:xfrm>
            <a:off x="179388" y="4841875"/>
            <a:ext cx="3960812" cy="936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211638" y="4365625"/>
            <a:ext cx="4816475" cy="1476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此时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TEMP 23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lang="en-US" altLang="zh-CN" sz="1800" b="1" dirty="0" err="1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Vtable</a:t>
            </a:r>
            <a:endParaRPr lang="en-US" altLang="zh-CN" sz="1800" b="1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：取出</a:t>
            </a:r>
            <a:r>
              <a:rPr lang="en-US" altLang="zh-CN" sz="1800" b="1" dirty="0" err="1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Dtable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的地址，赋值给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TEMP 21</a:t>
            </a:r>
            <a:endParaRPr lang="en-US" altLang="zh-CN" sz="1800" b="1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：取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method1(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1800" b="1" dirty="0" err="1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Factorial_compute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的地址，赋值给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TEMP 22</a:t>
            </a:r>
            <a:endParaRPr lang="en-US" altLang="zh-CN" sz="1800" b="1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：返回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method1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的地址</a:t>
            </a:r>
            <a:endParaRPr lang="zh-CN" altLang="en-US" sz="1800" b="1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09"/>
    </mc:Choice>
    <mc:Fallback>
      <p:transition spd="slow" advTm="6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79388" y="1323975"/>
            <a:ext cx="8686800" cy="54895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0  </a:t>
            </a:r>
            <a:r>
              <a:rPr lang="en-US" altLang="zh-CN" sz="1800" b="1" dirty="0">
                <a:latin typeface="+mn-lt"/>
              </a:rPr>
              <a:t>MAIN</a:t>
            </a:r>
            <a:r>
              <a:rPr lang="en-US" altLang="zh-CN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       PRINT CALL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2       </a:t>
            </a:r>
            <a:r>
              <a:rPr lang="en-US" altLang="zh-CN" sz="1800" b="1" dirty="0">
                <a:latin typeface="+mn-lt"/>
              </a:rPr>
              <a:t>BEGIN</a:t>
            </a:r>
            <a:endParaRPr lang="en-US" altLang="zh-CN" sz="1800" b="1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3	MOVE TEMP 23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4   	</a:t>
            </a:r>
            <a:r>
              <a:rPr lang="en-US" altLang="zh-CN" sz="1800" b="1" dirty="0">
                <a:latin typeface="+mn-lt"/>
              </a:rPr>
              <a:t>BEGIN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5	    MOVE TEMP 24 HALLOCATE 4        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6	    MOVE TEMP 25 HALLOCATE 4 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7	    HSTORE TEMP 24 0 </a:t>
            </a:r>
            <a:r>
              <a:rPr lang="en-US" altLang="zh-CN" sz="1800" dirty="0" err="1">
                <a:latin typeface="+mn-lt"/>
              </a:rPr>
              <a:t>Factorial_compute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8	    HSTORE TEMP 25 0 TEMP 24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9              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25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10            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11             HLOAD TEMP 21 TEMP 23 0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12             HLOAD TEMP 22 TEMP 21 0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22</a:t>
            </a:r>
            <a:endParaRPr lang="en-US" altLang="zh-CN" sz="1800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(TEMP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23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10)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+mn-lt"/>
              </a:rPr>
              <a:t>16 END</a:t>
            </a:r>
            <a:endParaRPr lang="en-US" altLang="zh-CN" sz="1800" b="1" dirty="0">
              <a:latin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703263"/>
          </a:xfrm>
        </p:spPr>
        <p:txBody>
          <a:bodyPr/>
          <a:lstStyle/>
          <a:p>
            <a:pPr>
              <a:defRPr/>
            </a:pPr>
            <a:r>
              <a:rPr lang="zh-CN" altLang="en-US" sz="3600" dirty="0"/>
              <a:t>实例函数的调用</a:t>
            </a:r>
            <a:endParaRPr lang="zh-CN" altLang="en-US" sz="3600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100" y="879475"/>
            <a:ext cx="89789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 err="1">
                <a:latin typeface="+mn-lt"/>
              </a:rPr>
              <a:t>System.out.println</a:t>
            </a:r>
            <a:r>
              <a:rPr lang="en-US" altLang="zh-CN" b="1" dirty="0">
                <a:latin typeface="+mn-lt"/>
              </a:rPr>
              <a:t> (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new Factorial ()</a:t>
            </a: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.compute (10) </a:t>
            </a:r>
            <a:r>
              <a:rPr lang="en-US" altLang="zh-CN" b="1" dirty="0">
                <a:latin typeface="+mn-lt"/>
              </a:rPr>
              <a:t>);</a:t>
            </a:r>
            <a:endParaRPr lang="en-US" altLang="zh-CN" b="1" dirty="0">
              <a:latin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11188" y="1700213"/>
            <a:ext cx="0" cy="468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71550" y="2349500"/>
            <a:ext cx="0" cy="316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258888" y="2997200"/>
            <a:ext cx="0" cy="122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8" name="图片 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679575"/>
            <a:ext cx="418941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/>
        </p:nvSpPr>
        <p:spPr>
          <a:xfrm>
            <a:off x="179388" y="4841875"/>
            <a:ext cx="3960812" cy="936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211638" y="4365625"/>
            <a:ext cx="4816475" cy="1476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此时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TEMP 23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指向</a:t>
            </a:r>
            <a:r>
              <a:rPr lang="en-US" altLang="zh-CN" sz="1800" b="1" dirty="0" err="1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Vtable</a:t>
            </a:r>
            <a:endParaRPr lang="en-US" altLang="zh-CN" sz="1800" b="1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：取出</a:t>
            </a:r>
            <a:r>
              <a:rPr lang="en-US" altLang="zh-CN" sz="1800" b="1" dirty="0" err="1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Dtable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的地址，赋值给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TEMP 21</a:t>
            </a:r>
            <a:endParaRPr lang="en-US" altLang="zh-CN" sz="1800" b="1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：取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method1(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即</a:t>
            </a:r>
            <a:r>
              <a:rPr lang="en-US" altLang="zh-CN" sz="1800" b="1" dirty="0" err="1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Factorial_compute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的地址，赋值给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TEMP 22</a:t>
            </a:r>
            <a:endParaRPr lang="en-US" altLang="zh-CN" sz="1800" b="1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：返回</a:t>
            </a:r>
            <a:r>
              <a:rPr lang="en-US" altLang="zh-CN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method1</a:t>
            </a:r>
            <a:r>
              <a:rPr lang="zh-CN" altLang="en-US" sz="1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的地址</a:t>
            </a:r>
            <a:endParaRPr lang="zh-CN" altLang="en-US" sz="1800" b="1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130425" y="6237288"/>
            <a:ext cx="687388" cy="0"/>
          </a:xfrm>
          <a:prstGeom prst="straightConnector1">
            <a:avLst/>
          </a:prstGeom>
          <a:ln>
            <a:solidFill>
              <a:srgbClr val="0000FF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833688" y="6037263"/>
            <a:ext cx="48164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20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调用函数时将实例的</a:t>
            </a:r>
            <a:r>
              <a:rPr lang="en-US" altLang="zh-CN" sz="2000" b="1" dirty="0" err="1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Vtable</a:t>
            </a:r>
            <a:r>
              <a:rPr lang="zh-CN" altLang="en-US" sz="20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作为输入参数</a:t>
            </a:r>
            <a:endParaRPr lang="en-US" altLang="zh-CN" sz="20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31"/>
    </mc:Choice>
    <mc:Fallback>
      <p:transition spd="slow" advTm="16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720725"/>
          </a:xfrm>
        </p:spPr>
        <p:txBody>
          <a:bodyPr/>
          <a:lstStyle/>
          <a:p>
            <a:pPr>
              <a:defRPr/>
            </a:pPr>
            <a:r>
              <a:rPr lang="zh-CN" altLang="en-US" sz="3600" dirty="0"/>
              <a:t>语句翻译 例</a:t>
            </a:r>
            <a:r>
              <a:rPr lang="en-US" altLang="zh-CN" sz="3600" dirty="0"/>
              <a:t>-2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107950" y="1412875"/>
            <a:ext cx="6858000" cy="53863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lt"/>
              </a:rPr>
              <a:t>0   </a:t>
            </a:r>
            <a:r>
              <a:rPr lang="zh-CN" altLang="en-US" sz="2000" dirty="0">
                <a:latin typeface="+mn-lt"/>
              </a:rPr>
              <a:t>Factorial_compute  [ 2 ]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</a:t>
            </a:r>
            <a:r>
              <a:rPr lang="zh-CN" altLang="en-US" sz="2000" dirty="0">
                <a:latin typeface="+mn-lt"/>
              </a:rPr>
              <a:t>	BEGIN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2</a:t>
            </a:r>
            <a:r>
              <a:rPr lang="zh-CN" altLang="en-US" sz="2000" dirty="0">
                <a:latin typeface="+mn-lt"/>
              </a:rPr>
              <a:t>		</a:t>
            </a:r>
            <a:r>
              <a:rPr lang="zh-CN" altLang="en-US" sz="2000" dirty="0">
                <a:solidFill>
                  <a:srgbClr val="0000FF"/>
                </a:solidFill>
                <a:latin typeface="+mn-lt"/>
              </a:rPr>
              <a:t>CJUMP  LT TEMP 1  1 L2 </a:t>
            </a:r>
            <a:endParaRPr lang="zh-CN" altLang="en-US" sz="2000" dirty="0">
              <a:solidFill>
                <a:srgbClr val="0000FF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+mn-lt"/>
              </a:rPr>
              <a:t>		MOVE TEMP 20  1 </a:t>
            </a:r>
            <a:endParaRPr lang="zh-CN" altLang="en-US" sz="2000" dirty="0">
              <a:solidFill>
                <a:srgbClr val="0000FF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4</a:t>
            </a:r>
            <a:r>
              <a:rPr lang="zh-CN" altLang="en-US" sz="2000" dirty="0">
                <a:solidFill>
                  <a:srgbClr val="0000FF"/>
                </a:solidFill>
                <a:latin typeface="+mn-lt"/>
              </a:rPr>
              <a:t>		JUMP L3 </a:t>
            </a:r>
            <a:endParaRPr lang="zh-CN" altLang="en-US" sz="2000" dirty="0">
              <a:solidFill>
                <a:srgbClr val="0000FF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5  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</a:rPr>
              <a:t>L2	</a:t>
            </a: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	</a:t>
            </a:r>
            <a:r>
              <a:rPr lang="zh-CN" altLang="en-US" sz="2000" dirty="0">
                <a:solidFill>
                  <a:srgbClr val="FF0000"/>
                </a:solidFill>
                <a:latin typeface="+mn-lt"/>
              </a:rPr>
              <a:t>MOVE TEMP 20  TIMES TEMP 1  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6</a:t>
            </a:r>
            <a:r>
              <a:rPr lang="zh-CN" altLang="en-US" sz="2000" dirty="0">
                <a:solidFill>
                  <a:srgbClr val="FF0000"/>
                </a:solidFill>
                <a:latin typeface="+mn-lt"/>
              </a:rPr>
              <a:t>		CALL 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7</a:t>
            </a:r>
            <a:r>
              <a:rPr lang="zh-CN" altLang="en-US" sz="2000" dirty="0">
                <a:solidFill>
                  <a:srgbClr val="FF0000"/>
                </a:solidFill>
                <a:latin typeface="+mn-lt"/>
              </a:rPr>
              <a:t>		BEGIN 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8</a:t>
            </a:r>
            <a:r>
              <a:rPr lang="zh-CN" altLang="en-US" sz="2000" dirty="0">
                <a:solidFill>
                  <a:srgbClr val="FF0000"/>
                </a:solidFill>
                <a:latin typeface="+mn-lt"/>
              </a:rPr>
              <a:t>			MOVE TEMP 29 TEMP 0 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9</a:t>
            </a:r>
            <a:r>
              <a:rPr lang="zh-CN" altLang="en-US" sz="2000" dirty="0">
                <a:solidFill>
                  <a:srgbClr val="FF0000"/>
                </a:solidFill>
                <a:latin typeface="+mn-lt"/>
              </a:rPr>
              <a:t>			HLOAD TEMP 27 TEMP 29  0 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10</a:t>
            </a:r>
            <a:r>
              <a:rPr lang="zh-CN" altLang="en-US" sz="2000" dirty="0">
                <a:solidFill>
                  <a:srgbClr val="FF0000"/>
                </a:solidFill>
                <a:latin typeface="+mn-lt"/>
              </a:rPr>
              <a:t>			HLOAD TEMP 28 TEMP 27  0 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11</a:t>
            </a:r>
            <a:r>
              <a:rPr lang="zh-CN" altLang="en-US" sz="2000" dirty="0">
                <a:solidFill>
                  <a:srgbClr val="FF0000"/>
                </a:solidFill>
                <a:latin typeface="+mn-lt"/>
              </a:rPr>
              <a:t>		RETURN TEMP 28 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12</a:t>
            </a:r>
            <a:r>
              <a:rPr lang="zh-CN" altLang="en-US" sz="2000" dirty="0">
                <a:solidFill>
                  <a:srgbClr val="FF0000"/>
                </a:solidFill>
                <a:latin typeface="+mn-lt"/>
              </a:rPr>
              <a:t>		END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13</a:t>
            </a:r>
            <a:r>
              <a:rPr lang="zh-CN" altLang="en-US" sz="2000" dirty="0">
                <a:solidFill>
                  <a:srgbClr val="FF0000"/>
                </a:solidFill>
                <a:latin typeface="+mn-lt"/>
              </a:rPr>
              <a:t>		(TEMP 29  MINUS TEMP 1  1 )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14  </a:t>
            </a:r>
            <a:r>
              <a:rPr lang="zh-CN" altLang="en-US" sz="2000" dirty="0">
                <a:latin typeface="+mn-lt"/>
              </a:rPr>
              <a:t>L3 	</a:t>
            </a:r>
            <a:r>
              <a:rPr lang="en-US" altLang="zh-CN" sz="2000" dirty="0">
                <a:latin typeface="+mn-lt"/>
              </a:rPr>
              <a:t>	</a:t>
            </a:r>
            <a:r>
              <a:rPr lang="zh-CN" altLang="en-US" sz="2000" dirty="0">
                <a:latin typeface="+mn-lt"/>
              </a:rPr>
              <a:t>NOOP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15</a:t>
            </a:r>
            <a:r>
              <a:rPr lang="zh-CN" altLang="en-US" sz="2000" dirty="0">
                <a:latin typeface="+mn-lt"/>
              </a:rPr>
              <a:t>	RETURN TEMP 20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16</a:t>
            </a:r>
            <a:r>
              <a:rPr lang="zh-CN" altLang="en-US" sz="2000" dirty="0">
                <a:latin typeface="+mn-lt"/>
              </a:rPr>
              <a:t>	END</a:t>
            </a:r>
            <a:endParaRPr lang="zh-CN" altLang="en-US" sz="2000" dirty="0"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96013" y="1412875"/>
            <a:ext cx="2876550" cy="286226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err="1">
                <a:latin typeface="+mn-lt"/>
              </a:rPr>
              <a:t>int</a:t>
            </a:r>
            <a:r>
              <a:rPr lang="en-US" altLang="zh-CN" sz="2000" dirty="0">
                <a:latin typeface="+mn-lt"/>
              </a:rPr>
              <a:t> compute ( </a:t>
            </a:r>
            <a:r>
              <a:rPr lang="en-US" altLang="zh-CN" sz="2000" dirty="0" err="1">
                <a:latin typeface="+mn-lt"/>
              </a:rPr>
              <a:t>int</a:t>
            </a: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err="1">
                <a:latin typeface="+mn-lt"/>
              </a:rPr>
              <a:t>num</a:t>
            </a:r>
            <a:r>
              <a:rPr lang="en-US" altLang="zh-CN" sz="2000" dirty="0">
                <a:latin typeface="+mn-lt"/>
              </a:rPr>
              <a:t> ) {</a:t>
            </a:r>
            <a:endParaRPr lang="en-US" altLang="zh-CN" sz="2000" dirty="0">
              <a:latin typeface="+mn-lt"/>
            </a:endParaRPr>
          </a:p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        </a:t>
            </a:r>
            <a:r>
              <a:rPr lang="en-US" altLang="zh-CN" sz="2000" dirty="0" err="1">
                <a:latin typeface="+mn-lt"/>
              </a:rPr>
              <a:t>int</a:t>
            </a:r>
            <a:r>
              <a:rPr lang="en-US" altLang="zh-CN" sz="2000" dirty="0">
                <a:latin typeface="+mn-lt"/>
              </a:rPr>
              <a:t> ret;</a:t>
            </a:r>
            <a:endParaRPr lang="en-US" altLang="zh-CN" sz="2000" dirty="0">
              <a:latin typeface="+mn-lt"/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        if ( </a:t>
            </a:r>
            <a:r>
              <a:rPr lang="en-US" altLang="zh-CN" sz="2000" dirty="0" err="1">
                <a:solidFill>
                  <a:srgbClr val="0000FF"/>
                </a:solidFill>
                <a:latin typeface="+mn-lt"/>
              </a:rPr>
              <a:t>num</a:t>
            </a: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 &lt; 1 )</a:t>
            </a:r>
            <a:endParaRPr lang="en-US" altLang="zh-CN" sz="20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lt"/>
              </a:rPr>
              <a:t>            ret = 1 ;</a:t>
            </a:r>
            <a:endParaRPr lang="en-US" altLang="zh-CN" sz="20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       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else</a:t>
            </a:r>
            <a:endParaRPr lang="en-US" altLang="zh-CN" sz="2000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            ret = 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</a:rPr>
              <a:t>num</a:t>
            </a: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 * ( </a:t>
            </a:r>
            <a:r>
              <a:rPr lang="en-US" altLang="zh-CN" sz="2000" dirty="0" err="1">
                <a:solidFill>
                  <a:srgbClr val="FF0000"/>
                </a:solidFill>
                <a:latin typeface="+mn-lt"/>
              </a:rPr>
              <a:t>this.compute</a:t>
            </a:r>
            <a:r>
              <a:rPr lang="en-US" altLang="zh-CN" sz="2000" dirty="0">
                <a:solidFill>
                  <a:srgbClr val="FF0000"/>
                </a:solidFill>
                <a:latin typeface="+mn-lt"/>
              </a:rPr>
              <a:t> (num-1) ) ;</a:t>
            </a:r>
            <a:endParaRPr lang="en-US" altLang="zh-CN" sz="2000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        return ret ;</a:t>
            </a:r>
            <a:endParaRPr lang="en-US" altLang="zh-CN" sz="2000" dirty="0">
              <a:latin typeface="+mn-lt"/>
            </a:endParaRPr>
          </a:p>
          <a:p>
            <a:pPr eaLnBrk="1" hangingPunct="1">
              <a:defRPr/>
            </a:pPr>
            <a:r>
              <a:rPr lang="en-US" altLang="zh-CN" sz="2000" dirty="0">
                <a:latin typeface="+mn-lt"/>
              </a:rPr>
              <a:t>}</a:t>
            </a:r>
            <a:endParaRPr lang="zh-CN" altLang="en-US" sz="2000" dirty="0">
              <a:latin typeface="+mn-lt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87"/>
    </mc:Choice>
    <mc:Fallback>
      <p:transition spd="slow" advTm="22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720725"/>
          </a:xfrm>
        </p:spPr>
        <p:txBody>
          <a:bodyPr/>
          <a:lstStyle/>
          <a:p>
            <a:pPr>
              <a:defRPr/>
            </a:pPr>
            <a:r>
              <a:rPr lang="zh-CN" altLang="en-US" sz="3600" dirty="0"/>
              <a:t>语句翻译 例</a:t>
            </a:r>
            <a:r>
              <a:rPr lang="en-US" altLang="zh-CN" sz="3600" dirty="0"/>
              <a:t>-2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107950" y="1412875"/>
            <a:ext cx="6858000" cy="53863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lt"/>
              </a:rPr>
              <a:t>0   </a:t>
            </a:r>
            <a:r>
              <a:rPr lang="zh-CN" altLang="en-US" sz="2000" dirty="0">
                <a:latin typeface="+mn-lt"/>
              </a:rPr>
              <a:t>Factorial_compute  [ 2 ]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</a:t>
            </a:r>
            <a:r>
              <a:rPr lang="zh-CN" altLang="en-US" sz="2000" dirty="0">
                <a:latin typeface="+mn-lt"/>
              </a:rPr>
              <a:t>	BEGIN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2</a:t>
            </a:r>
            <a:r>
              <a:rPr lang="zh-CN" altLang="en-US" sz="2000" dirty="0">
                <a:latin typeface="+mn-lt"/>
              </a:rPr>
              <a:t>		CJUMP  LT TEMP 1  1 L2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3</a:t>
            </a:r>
            <a:r>
              <a:rPr lang="zh-CN" altLang="en-US" sz="2000" dirty="0">
                <a:latin typeface="+mn-lt"/>
              </a:rPr>
              <a:t>		MOVE TEMP 20  1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4</a:t>
            </a:r>
            <a:r>
              <a:rPr lang="zh-CN" altLang="en-US" sz="2000" dirty="0">
                <a:latin typeface="+mn-lt"/>
              </a:rPr>
              <a:t>		JUMP L3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5   </a:t>
            </a:r>
            <a:r>
              <a:rPr lang="zh-CN" altLang="en-US" sz="2000" dirty="0">
                <a:latin typeface="+mn-lt"/>
              </a:rPr>
              <a:t>L2	</a:t>
            </a:r>
            <a:r>
              <a:rPr lang="en-US" altLang="zh-CN" sz="2000" dirty="0">
                <a:latin typeface="+mn-lt"/>
              </a:rPr>
              <a:t>	</a:t>
            </a:r>
            <a:r>
              <a:rPr lang="zh-CN" altLang="en-US" sz="2000" dirty="0">
                <a:latin typeface="+mn-lt"/>
              </a:rPr>
              <a:t>MOVE TEMP 20  TIMES TEMP 1 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6</a:t>
            </a:r>
            <a:r>
              <a:rPr lang="zh-CN" altLang="en-US" sz="2000" dirty="0">
                <a:latin typeface="+mn-lt"/>
              </a:rPr>
              <a:t>		CALL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7</a:t>
            </a:r>
            <a:r>
              <a:rPr lang="zh-CN" altLang="en-US" sz="2000" dirty="0">
                <a:latin typeface="+mn-lt"/>
              </a:rPr>
              <a:t>		BEGIN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8</a:t>
            </a:r>
            <a:r>
              <a:rPr lang="zh-CN" altLang="en-US" sz="2000" dirty="0">
                <a:latin typeface="+mn-lt"/>
              </a:rPr>
              <a:t>			MOVE TEMP 29 TEMP 0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9</a:t>
            </a:r>
            <a:r>
              <a:rPr lang="zh-CN" altLang="en-US" sz="2000" dirty="0">
                <a:latin typeface="+mn-lt"/>
              </a:rPr>
              <a:t>			HLOAD TEMP 27 TEMP 29  0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10</a:t>
            </a:r>
            <a:r>
              <a:rPr lang="zh-CN" altLang="en-US" sz="2000" dirty="0">
                <a:latin typeface="+mn-lt"/>
              </a:rPr>
              <a:t>			HLOAD TEMP 28 TEMP 27  0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11</a:t>
            </a:r>
            <a:r>
              <a:rPr lang="zh-CN" altLang="en-US" sz="2000" dirty="0">
                <a:latin typeface="+mn-lt"/>
              </a:rPr>
              <a:t>		RETURN TEMP 28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12</a:t>
            </a:r>
            <a:r>
              <a:rPr lang="zh-CN" altLang="en-US" sz="2000" dirty="0">
                <a:latin typeface="+mn-lt"/>
              </a:rPr>
              <a:t>		END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13</a:t>
            </a:r>
            <a:r>
              <a:rPr lang="zh-CN" altLang="en-US" sz="2000" dirty="0">
                <a:latin typeface="+mn-lt"/>
              </a:rPr>
              <a:t>		(TEMP 29  MINUS TEMP 1  1 )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14  </a:t>
            </a:r>
            <a:r>
              <a:rPr lang="zh-CN" altLang="en-US" sz="2000" dirty="0">
                <a:latin typeface="+mn-lt"/>
              </a:rPr>
              <a:t>L3 	</a:t>
            </a:r>
            <a:r>
              <a:rPr lang="en-US" altLang="zh-CN" sz="2000" dirty="0">
                <a:latin typeface="+mn-lt"/>
              </a:rPr>
              <a:t>	</a:t>
            </a:r>
            <a:r>
              <a:rPr lang="zh-CN" altLang="en-US" sz="2000" dirty="0">
                <a:latin typeface="+mn-lt"/>
              </a:rPr>
              <a:t>NOOP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15</a:t>
            </a:r>
            <a:r>
              <a:rPr lang="zh-CN" altLang="en-US" sz="2000" dirty="0">
                <a:latin typeface="+mn-lt"/>
              </a:rPr>
              <a:t>	RETURN TEMP 20 </a:t>
            </a:r>
            <a:endParaRPr lang="zh-CN" altLang="en-US" sz="2000" dirty="0">
              <a:latin typeface="+mn-lt"/>
            </a:endParaRPr>
          </a:p>
          <a:p>
            <a:pPr>
              <a:defRPr/>
            </a:pPr>
            <a:r>
              <a:rPr lang="en-US" altLang="zh-CN" sz="2000" dirty="0">
                <a:latin typeface="+mn-lt"/>
              </a:rPr>
              <a:t>16</a:t>
            </a:r>
            <a:r>
              <a:rPr lang="zh-CN" altLang="en-US" sz="2000" dirty="0">
                <a:latin typeface="+mn-lt"/>
              </a:rPr>
              <a:t>	END</a:t>
            </a:r>
            <a:endParaRPr lang="zh-CN" altLang="en-US" sz="2000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438" y="2963863"/>
            <a:ext cx="5868987" cy="276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438" y="942975"/>
            <a:ext cx="7116762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else ret = </a:t>
            </a:r>
            <a:r>
              <a:rPr lang="en-US" altLang="zh-CN" dirty="0" err="1">
                <a:latin typeface="+mn-lt"/>
              </a:rPr>
              <a:t>num</a:t>
            </a:r>
            <a:r>
              <a:rPr lang="en-US" altLang="zh-CN" dirty="0">
                <a:latin typeface="+mn-lt"/>
              </a:rPr>
              <a:t> * ( 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this.compute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 (num-1) </a:t>
            </a:r>
            <a:r>
              <a:rPr lang="en-US" altLang="zh-CN" dirty="0">
                <a:latin typeface="+mn-lt"/>
              </a:rPr>
              <a:t>) ;</a:t>
            </a:r>
            <a:endParaRPr lang="zh-CN" altLang="en-US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64163" y="1628775"/>
            <a:ext cx="3240087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等价于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 TEMP 20 = TEMP 1 *      method1 ( TEMP 29, TEMP 1 - 1)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665663" y="2312988"/>
            <a:ext cx="914400" cy="642937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56338" y="2565400"/>
            <a:ext cx="2779712" cy="3970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作为第一个输入参数，实例表地址此时存储在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TEMP 0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中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1800" b="1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TEMP 0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中取出实例表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1800" b="1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读取方法表</a:t>
            </a:r>
            <a:r>
              <a:rPr lang="en-US" altLang="zh-CN" sz="18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Dtable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1800" b="1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读取并返回第一个方法的地址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1800" b="1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调用该方法，实例表（地址在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TEMP 29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</a:rPr>
              <a:t>中）作为第一个输入参数</a:t>
            </a:r>
            <a:endParaRPr lang="en-US" altLang="zh-CN" sz="1800" b="1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461000" y="3790950"/>
            <a:ext cx="795338" cy="280988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859463" y="4308475"/>
            <a:ext cx="433387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795963" y="4652963"/>
            <a:ext cx="504825" cy="15240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122863" y="5599113"/>
            <a:ext cx="1169987" cy="371475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851275" y="4937125"/>
            <a:ext cx="2457450" cy="6350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31"/>
    </mc:Choice>
    <mc:Fallback>
      <p:transition spd="slow" advTm="117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563562"/>
          </a:xfrm>
        </p:spPr>
        <p:txBody>
          <a:bodyPr/>
          <a:lstStyle/>
          <a:p>
            <a:pPr>
              <a:defRPr/>
            </a:pPr>
            <a:r>
              <a:rPr lang="zh-CN" altLang="en-US" sz="3600" dirty="0"/>
              <a:t>翻译部分代码示例</a:t>
            </a:r>
            <a:endParaRPr lang="zh-CN" altLang="en-US" sz="3600" dirty="0"/>
          </a:p>
        </p:txBody>
      </p:sp>
      <p:pic>
        <p:nvPicPr>
          <p:cNvPr id="39939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1025525"/>
            <a:ext cx="749935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795963" y="5084763"/>
            <a:ext cx="1944687" cy="3397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600" dirty="0">
                <a:latin typeface="+mn-lt"/>
              </a:rPr>
              <a:t>4*</a:t>
            </a:r>
            <a:r>
              <a:rPr lang="en-US" altLang="zh-CN" sz="1600" dirty="0" err="1">
                <a:latin typeface="+mn-lt"/>
              </a:rPr>
              <a:t>c.methods.size</a:t>
            </a:r>
            <a:r>
              <a:rPr lang="en-US" altLang="zh-CN" sz="1600" dirty="0">
                <a:latin typeface="+mn-lt"/>
              </a:rPr>
              <a:t>() +</a:t>
            </a:r>
            <a:endParaRPr lang="en-US" altLang="zh-CN" sz="1600" dirty="0">
              <a:latin typeface="+mn-lt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999"/>
    </mc:Choice>
    <mc:Fallback>
      <p:transition spd="slow" advTm="160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268413"/>
            <a:ext cx="8297862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/>
          <a:lstStyle/>
          <a:p>
            <a:pPr>
              <a:defRPr/>
            </a:pPr>
            <a:r>
              <a:rPr lang="zh-CN" altLang="en-US" sz="3600" dirty="0"/>
              <a:t>翻译部分代码示例</a:t>
            </a:r>
            <a:endParaRPr lang="zh-CN" altLang="en-US" sz="3600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92"/>
    </mc:Choice>
    <mc:Fallback>
      <p:transition spd="slow" advTm="49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+mj-lt"/>
              </a:rPr>
              <a:t>Outline</a:t>
            </a:r>
            <a:endParaRPr lang="zh-CN" altLang="en-US" dirty="0">
              <a:latin typeface="+mj-lt"/>
            </a:endParaRP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latin typeface="Calibri" panose="020F0502020204030204" pitchFamily="34" charset="0"/>
              </a:rPr>
              <a:t>Piglet</a:t>
            </a:r>
            <a:r>
              <a:rPr lang="zh-CN" altLang="en-US" sz="2800" dirty="0">
                <a:latin typeface="Calibri" panose="020F0502020204030204" pitchFamily="34" charset="0"/>
              </a:rPr>
              <a:t>语言</a:t>
            </a:r>
            <a:endParaRPr lang="en-US" altLang="zh-CN" sz="2800" dirty="0">
              <a:latin typeface="Calibri" panose="020F0502020204030204" pitchFamily="34" charset="0"/>
            </a:endParaRPr>
          </a:p>
          <a:p>
            <a:r>
              <a:rPr lang="zh-CN" altLang="en-US" sz="2800" dirty="0"/>
              <a:t>主要步骤和设计</a:t>
            </a:r>
            <a:endParaRPr lang="en-US" altLang="zh-CN" sz="2800" dirty="0"/>
          </a:p>
          <a:p>
            <a:r>
              <a:rPr lang="zh-CN" altLang="en-US" sz="2800" b="1" dirty="0">
                <a:solidFill>
                  <a:srgbClr val="FF0000"/>
                </a:solidFill>
              </a:rPr>
              <a:t>难点分析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作业要求</a:t>
            </a:r>
            <a:endParaRPr lang="en-US" altLang="zh-CN" sz="2800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8"/>
    </mc:Choice>
    <mc:Fallback>
      <p:transition spd="slow" advTm="6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457200" y="765175"/>
            <a:ext cx="8229600" cy="2951163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主要步骤</a:t>
            </a:r>
            <a:endParaRPr lang="en-US" altLang="zh-CN" sz="28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用</a:t>
            </a:r>
            <a:r>
              <a:rPr lang="en-US" altLang="zh-CN" sz="2400" b="1" dirty="0" err="1">
                <a:latin typeface="Calibri" panose="020F0502020204030204" pitchFamily="34" charset="0"/>
              </a:rPr>
              <a:t>javaCC</a:t>
            </a:r>
            <a:r>
              <a:rPr lang="zh-CN" altLang="en-US" sz="2400" b="1" dirty="0">
                <a:latin typeface="Calibri" panose="020F0502020204030204" pitchFamily="34" charset="0"/>
              </a:rPr>
              <a:t>和</a:t>
            </a:r>
            <a:r>
              <a:rPr lang="en-US" altLang="zh-CN" sz="2400" b="1" dirty="0">
                <a:latin typeface="Calibri" panose="020F0502020204030204" pitchFamily="34" charset="0"/>
              </a:rPr>
              <a:t>JTB</a:t>
            </a:r>
            <a:r>
              <a:rPr lang="zh-CN" altLang="en-US" sz="2400" b="1" dirty="0">
                <a:latin typeface="Calibri" panose="020F0502020204030204" pitchFamily="34" charset="0"/>
              </a:rPr>
              <a:t>分析</a:t>
            </a:r>
            <a:r>
              <a:rPr lang="en-US" altLang="zh-CN" sz="2400" b="1" dirty="0" err="1">
                <a:latin typeface="Calibri" panose="020F0502020204030204" pitchFamily="34" charset="0"/>
              </a:rPr>
              <a:t>MiniJava</a:t>
            </a:r>
            <a:r>
              <a:rPr lang="zh-CN" altLang="en-US" sz="2400" b="1" dirty="0">
                <a:latin typeface="Calibri" panose="020F0502020204030204" pitchFamily="34" charset="0"/>
              </a:rPr>
              <a:t>源程序，构造</a:t>
            </a:r>
            <a:r>
              <a:rPr lang="en-US" altLang="zh-CN" sz="2400" b="1" dirty="0">
                <a:latin typeface="Calibri" panose="020F0502020204030204" pitchFamily="34" charset="0"/>
              </a:rPr>
              <a:t>AST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遍历</a:t>
            </a:r>
            <a:r>
              <a:rPr lang="en-US" altLang="zh-CN" sz="2400" b="1" dirty="0">
                <a:latin typeface="Calibri" panose="020F0502020204030204" pitchFamily="34" charset="0"/>
              </a:rPr>
              <a:t>AST</a:t>
            </a:r>
            <a:r>
              <a:rPr lang="zh-CN" altLang="en-US" sz="2400" b="1" dirty="0">
                <a:latin typeface="Calibri" panose="020F0502020204030204" pitchFamily="34" charset="0"/>
              </a:rPr>
              <a:t>，构造符号表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再次遍历</a:t>
            </a:r>
            <a:r>
              <a:rPr lang="en-US" altLang="zh-CN" sz="2400" b="1" dirty="0">
                <a:latin typeface="Calibri" panose="020F0502020204030204" pitchFamily="34" charset="0"/>
              </a:rPr>
              <a:t>AST</a:t>
            </a:r>
            <a:r>
              <a:rPr lang="zh-CN" altLang="en-US" sz="2400" b="1" dirty="0">
                <a:latin typeface="Calibri" panose="020F0502020204030204" pitchFamily="34" charset="0"/>
              </a:rPr>
              <a:t>，翻译语句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>
                <a:latin typeface="Calibri" panose="020F0502020204030204" pitchFamily="34" charset="0"/>
              </a:rPr>
              <a:t>验证编译结果：比较</a:t>
            </a:r>
            <a:r>
              <a:rPr lang="en-US" altLang="zh-CN" sz="2400" b="1" dirty="0" err="1">
                <a:latin typeface="Calibri" panose="020F0502020204030204" pitchFamily="34" charset="0"/>
              </a:rPr>
              <a:t>minijava</a:t>
            </a:r>
            <a:r>
              <a:rPr lang="zh-CN" altLang="en-US" sz="2400" b="1" dirty="0">
                <a:latin typeface="Calibri" panose="020F0502020204030204" pitchFamily="34" charset="0"/>
              </a:rPr>
              <a:t>和</a:t>
            </a:r>
            <a:r>
              <a:rPr lang="en-US" altLang="zh-CN" sz="2400" b="1" dirty="0">
                <a:latin typeface="Calibri" panose="020F0502020204030204" pitchFamily="34" charset="0"/>
              </a:rPr>
              <a:t>piglet</a:t>
            </a:r>
            <a:r>
              <a:rPr lang="zh-CN" altLang="en-US" sz="2400" b="1" dirty="0">
                <a:latin typeface="Calibri" panose="020F0502020204030204" pitchFamily="34" charset="0"/>
              </a:rPr>
              <a:t>程序的输出是否相同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altLang="zh-CN" sz="2400" b="1" dirty="0"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zh-CN" altLang="en-US" sz="2400" b="1" dirty="0">
              <a:latin typeface="Calibri" panose="020F0502020204030204" pitchFamily="34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457200" y="4581128"/>
            <a:ext cx="8229600" cy="201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kumimoji="0" lang="zh-CN" altLang="en-US" sz="2800" b="1" dirty="0">
                <a:solidFill>
                  <a:srgbClr val="FF0000"/>
                </a:solidFill>
                <a:latin typeface="+mn-lt"/>
              </a:rPr>
              <a:t>设计</a:t>
            </a:r>
            <a:endParaRPr kumimoji="0" lang="en-US" altLang="zh-CN" sz="2800" b="1" dirty="0">
              <a:solidFill>
                <a:srgbClr val="FF0000"/>
              </a:solidFill>
              <a:latin typeface="+mn-lt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  <a:defRPr/>
            </a:pPr>
            <a:r>
              <a:rPr kumimoji="0" lang="zh-CN" altLang="en-US" sz="2400" b="1" dirty="0">
                <a:latin typeface="+mn-lt"/>
              </a:rPr>
              <a:t>类的表示和维护</a:t>
            </a:r>
            <a:endParaRPr kumimoji="0" lang="en-US" altLang="zh-CN" sz="2400" b="1" dirty="0">
              <a:latin typeface="+mn-lt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48"/>
    </mc:Choice>
    <mc:Fallback>
      <p:transition spd="slow" advTm="71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/>
          </p:cNvSpPr>
          <p:nvPr>
            <p:ph idx="1"/>
          </p:nvPr>
        </p:nvSpPr>
        <p:spPr>
          <a:xfrm>
            <a:off x="0" y="1844675"/>
            <a:ext cx="3563938" cy="4181475"/>
          </a:xfrm>
        </p:spPr>
        <p:txBody>
          <a:bodyPr/>
          <a:lstStyle/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>
                <a:latin typeface="Calibri" panose="020F0502020204030204" pitchFamily="34" charset="0"/>
              </a:rPr>
              <a:t>子类重新定义与父类成员名字和参数完全相同的方法</a:t>
            </a:r>
            <a:endParaRPr lang="en-US" altLang="zh-CN" sz="2400" b="1">
              <a:latin typeface="Calibri" panose="020F050202020403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3779838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覆盖（</a:t>
            </a:r>
            <a:r>
              <a:rPr lang="en-US" altLang="zh-CN" sz="40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Overriding</a:t>
            </a:r>
            <a:r>
              <a:rPr lang="zh-CN" altLang="en-US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zh-CN" altLang="en-US" sz="4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Content Placeholder 6"/>
          <p:cNvSpPr txBox="1"/>
          <p:nvPr/>
        </p:nvSpPr>
        <p:spPr bwMode="auto">
          <a:xfrm>
            <a:off x="3779838" y="115888"/>
            <a:ext cx="5078412" cy="6583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18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class</a:t>
            </a: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 Person {</a:t>
            </a:r>
            <a:endParaRPr kumimoji="0" lang="en-US" altLang="zh-CN" sz="18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	String name;</a:t>
            </a:r>
            <a:endParaRPr kumimoji="0" lang="en-US" altLang="zh-CN" sz="18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18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	</a:t>
            </a:r>
            <a:r>
              <a:rPr kumimoji="0" lang="en-US" altLang="zh-CN" sz="1800" dirty="0" err="1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 age;</a:t>
            </a:r>
            <a:endParaRPr kumimoji="0" lang="en-US" altLang="zh-CN" sz="18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	</a:t>
            </a:r>
            <a:r>
              <a:rPr kumimoji="0" lang="en-US" altLang="zh-CN" sz="1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void</a:t>
            </a: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 </a:t>
            </a:r>
            <a:r>
              <a:rPr kumimoji="0" lang="en-US" altLang="zh-CN" sz="1800" b="1" dirty="0" err="1">
                <a:latin typeface="+mn-lt"/>
                <a:ea typeface="仿宋" panose="02010609060101010101" pitchFamily="49" charset="-122"/>
              </a:rPr>
              <a:t>sayHello</a:t>
            </a: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 () {</a:t>
            </a:r>
            <a:endParaRPr kumimoji="0" lang="en-US" altLang="zh-CN" sz="18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		</a:t>
            </a:r>
            <a:r>
              <a:rPr kumimoji="0" lang="en-US" altLang="zh-CN" sz="1800" b="1" dirty="0" err="1">
                <a:latin typeface="+mn-lt"/>
                <a:ea typeface="仿宋" panose="02010609060101010101" pitchFamily="49" charset="-122"/>
              </a:rPr>
              <a:t>System.out.println</a:t>
            </a: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 (“</a:t>
            </a:r>
            <a:r>
              <a:rPr kumimoji="0" lang="en-US" altLang="zh-CN" sz="1800" b="1" dirty="0">
                <a:solidFill>
                  <a:srgbClr val="0070C0"/>
                </a:solidFill>
                <a:latin typeface="+mn-lt"/>
                <a:ea typeface="仿宋" panose="02010609060101010101" pitchFamily="49" charset="-122"/>
              </a:rPr>
              <a:t>Hello World”</a:t>
            </a: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);</a:t>
            </a:r>
            <a:endParaRPr kumimoji="0" lang="en-US" altLang="zh-CN" sz="18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	}</a:t>
            </a:r>
            <a:endParaRPr kumimoji="0" lang="en-US" altLang="zh-CN" sz="18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 }</a:t>
            </a:r>
            <a:endParaRPr kumimoji="0" lang="en-US" altLang="zh-CN" sz="18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class</a:t>
            </a: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 Student </a:t>
            </a:r>
            <a:r>
              <a:rPr kumimoji="0" lang="en-US" altLang="zh-CN" sz="18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extends</a:t>
            </a: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 Person {</a:t>
            </a:r>
            <a:endParaRPr kumimoji="0" lang="en-US" altLang="zh-CN" sz="18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	Student (String n, </a:t>
            </a:r>
            <a:r>
              <a:rPr kumimoji="0" lang="en-US" altLang="zh-CN" sz="1800" dirty="0" err="1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 a) {</a:t>
            </a:r>
            <a:endParaRPr kumimoji="0" lang="en-US" altLang="zh-CN" sz="18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		name = n; age = a; </a:t>
            </a:r>
            <a:endParaRPr kumimoji="0" lang="en-US" altLang="zh-CN" sz="18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	}</a:t>
            </a:r>
            <a:endParaRPr kumimoji="0" lang="en-US" altLang="zh-CN" sz="14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	</a:t>
            </a:r>
            <a:r>
              <a:rPr kumimoji="0" lang="en-US" altLang="zh-CN" sz="1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void</a:t>
            </a: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 </a:t>
            </a:r>
            <a:r>
              <a:rPr kumimoji="0" lang="en-US" altLang="zh-CN" sz="1800" b="1" dirty="0" err="1">
                <a:latin typeface="+mn-lt"/>
                <a:ea typeface="仿宋" panose="02010609060101010101" pitchFamily="49" charset="-122"/>
              </a:rPr>
              <a:t>sayHello</a:t>
            </a: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 () { </a:t>
            </a:r>
            <a:r>
              <a:rPr kumimoji="0" lang="en-US" altLang="zh-CN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//</a:t>
            </a:r>
            <a:r>
              <a:rPr kumimoji="0" lang="zh-CN" altLang="en-US" sz="1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覆盖父类的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sayHello</a:t>
            </a:r>
            <a:endParaRPr kumimoji="0" lang="en-US" altLang="zh-CN" sz="18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		</a:t>
            </a:r>
            <a:r>
              <a:rPr kumimoji="0" lang="en-US" altLang="zh-CN" sz="1800" b="1" dirty="0" err="1">
                <a:latin typeface="+mn-lt"/>
                <a:ea typeface="仿宋" panose="02010609060101010101" pitchFamily="49" charset="-122"/>
              </a:rPr>
              <a:t>System.out.println</a:t>
            </a: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(“</a:t>
            </a:r>
            <a:r>
              <a:rPr kumimoji="0" lang="en-US" altLang="zh-CN" sz="1800" b="1" dirty="0">
                <a:solidFill>
                  <a:schemeClr val="accent1"/>
                </a:solidFill>
                <a:latin typeface="+mn-lt"/>
                <a:ea typeface="仿宋" panose="02010609060101010101" pitchFamily="49" charset="-122"/>
              </a:rPr>
              <a:t>Student say hello</a:t>
            </a: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”);</a:t>
            </a:r>
            <a:endParaRPr kumimoji="0" lang="en-US" altLang="zh-CN" sz="18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	}</a:t>
            </a:r>
            <a:endParaRPr kumimoji="0" lang="en-US" altLang="zh-CN" sz="18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}</a:t>
            </a:r>
            <a:endParaRPr kumimoji="0" lang="en-US" altLang="zh-CN" sz="18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kumimoji="0" lang="en-US" altLang="zh-CN" sz="18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 Student </a:t>
            </a:r>
            <a:r>
              <a:rPr kumimoji="0" lang="en-US" altLang="zh-CN" sz="1800" dirty="0" err="1">
                <a:latin typeface="+mn-lt"/>
                <a:ea typeface="仿宋" panose="02010609060101010101" pitchFamily="49" charset="-122"/>
              </a:rPr>
              <a:t>alice</a:t>
            </a: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 (“</a:t>
            </a:r>
            <a:r>
              <a:rPr kumimoji="0" lang="en-US" altLang="zh-CN" sz="1800" dirty="0">
                <a:solidFill>
                  <a:srgbClr val="0070C0"/>
                </a:solidFill>
                <a:latin typeface="+mn-lt"/>
                <a:ea typeface="仿宋" panose="02010609060101010101" pitchFamily="49" charset="-122"/>
              </a:rPr>
              <a:t>Alice</a:t>
            </a: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”, 20);</a:t>
            </a:r>
            <a:endParaRPr kumimoji="0" lang="en-US" altLang="zh-CN" sz="18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 </a:t>
            </a:r>
            <a:r>
              <a:rPr kumimoji="0" lang="en-US" altLang="zh-CN" sz="1800" dirty="0" err="1">
                <a:latin typeface="+mn-lt"/>
                <a:ea typeface="仿宋" panose="02010609060101010101" pitchFamily="49" charset="-122"/>
              </a:rPr>
              <a:t>alice.sayHello</a:t>
            </a:r>
            <a:r>
              <a:rPr kumimoji="0" lang="en-US" altLang="zh-CN" sz="1800" dirty="0">
                <a:latin typeface="+mn-lt"/>
                <a:ea typeface="仿宋" panose="02010609060101010101" pitchFamily="49" charset="-122"/>
              </a:rPr>
              <a:t> (); </a:t>
            </a:r>
            <a:r>
              <a:rPr kumimoji="0" lang="en-US" altLang="zh-CN" sz="1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//</a:t>
            </a:r>
            <a:r>
              <a:rPr kumimoji="0" lang="en-US" altLang="zh-CN" sz="1800" dirty="0">
                <a:solidFill>
                  <a:srgbClr val="FF0000"/>
                </a:solidFill>
                <a:ea typeface="仿宋" panose="02010609060101010101" pitchFamily="49" charset="-122"/>
              </a:rPr>
              <a:t>will print “Student say hello”</a:t>
            </a:r>
            <a:endParaRPr kumimoji="0" lang="en-US" altLang="zh-CN" sz="1800" dirty="0">
              <a:solidFill>
                <a:srgbClr val="FF0000"/>
              </a:solidFill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 b="1" dirty="0">
                <a:latin typeface="+mn-lt"/>
                <a:ea typeface="仿宋" panose="02010609060101010101" pitchFamily="49" charset="-122"/>
              </a:rPr>
              <a:t> </a:t>
            </a:r>
            <a:endParaRPr kumimoji="0" lang="zh-CN" altLang="en-US" sz="1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kumimoji="0"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64"/>
    </mc:Choice>
    <mc:Fallback>
      <p:transition spd="slow" advTm="14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74638"/>
            <a:ext cx="3286125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上溯造型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536575" y="1500188"/>
            <a:ext cx="6338888" cy="4525962"/>
          </a:xfrm>
        </p:spPr>
        <p:txBody>
          <a:bodyPr/>
          <a:lstStyle/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b="1" dirty="0"/>
              <a:t>子类对象可被视为其父类的一个对象</a:t>
            </a:r>
            <a:endParaRPr lang="en-US" altLang="zh-CN" sz="2400" b="1" dirty="0"/>
          </a:p>
          <a:p>
            <a:pPr marL="457200" lvl="1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US" altLang="zh-CN" sz="2400" b="1" dirty="0"/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endParaRPr lang="en-US" altLang="zh-CN" sz="2400" b="1" dirty="0"/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endParaRPr lang="en-US" altLang="zh-CN" sz="2400" b="1" dirty="0"/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400" b="1" dirty="0"/>
              <a:t>反之错误</a:t>
            </a:r>
            <a:endParaRPr lang="en-US" altLang="zh-CN" sz="2400" b="1" dirty="0"/>
          </a:p>
          <a:p>
            <a:pPr marL="457200" lvl="1" indent="0" eaLnBrk="1" hangingPunct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Dog </a:t>
            </a:r>
            <a:r>
              <a:rPr lang="en-US" altLang="zh-CN" sz="2400" b="1" dirty="0" err="1">
                <a:solidFill>
                  <a:srgbClr val="FF0000"/>
                </a:solidFill>
                <a:latin typeface="+mn-lt"/>
              </a:rPr>
              <a:t>dog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= new Animal ();</a:t>
            </a:r>
            <a:endParaRPr lang="en-US" altLang="zh-CN" sz="2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6575" y="2206625"/>
            <a:ext cx="6915150" cy="98583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b="1" dirty="0">
                <a:solidFill>
                  <a:srgbClr val="00B050"/>
                </a:solidFill>
                <a:latin typeface="+mn-lt"/>
              </a:rPr>
              <a:t>Person p = new Student (“Alice”, 20, “Physics”);</a:t>
            </a:r>
            <a:endParaRPr lang="en-US" altLang="zh-CN" b="1" dirty="0">
              <a:solidFill>
                <a:srgbClr val="00B050"/>
              </a:solidFill>
              <a:latin typeface="+mn-lt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b="1" dirty="0">
                <a:solidFill>
                  <a:srgbClr val="00B050"/>
                </a:solidFill>
                <a:latin typeface="+mn-lt"/>
              </a:rPr>
              <a:t>Animal a = new Dog ();</a:t>
            </a:r>
            <a:endParaRPr lang="en-US" altLang="zh-CN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6"/>
    </mc:Choice>
    <mc:Fallback>
      <p:transition spd="slow" advTm="9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4813"/>
            <a:ext cx="3995738" cy="8461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多态 </a:t>
            </a:r>
            <a:endParaRPr lang="zh-CN" altLang="en-US" b="0" dirty="0"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>
          <a:xfrm>
            <a:off x="395288" y="1484313"/>
            <a:ext cx="3240087" cy="4787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latin typeface="Calibri" panose="020F0502020204030204" pitchFamily="34" charset="0"/>
                <a:cs typeface="Calibri" panose="020F0502020204030204" pitchFamily="34" charset="0"/>
              </a:rPr>
              <a:t>同名方法和属性的</a:t>
            </a:r>
            <a:r>
              <a:rPr lang="zh-CN" altLang="en-US" sz="2400" b="1" i="1">
                <a:latin typeface="Calibri" panose="020F0502020204030204" pitchFamily="34" charset="0"/>
                <a:cs typeface="Calibri" panose="020F0502020204030204" pitchFamily="34" charset="0"/>
              </a:rPr>
              <a:t>运行时绑定</a:t>
            </a:r>
            <a:endParaRPr lang="zh-CN" altLang="en-US" sz="2400" b="1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6"/>
          <p:cNvSpPr txBox="1"/>
          <p:nvPr/>
        </p:nvSpPr>
        <p:spPr bwMode="auto">
          <a:xfrm>
            <a:off x="3862388" y="274638"/>
            <a:ext cx="5102225" cy="6142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20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class</a:t>
            </a:r>
            <a:r>
              <a:rPr kumimoji="0" lang="en-US" altLang="zh-CN" sz="2000" dirty="0">
                <a:latin typeface="+mn-lt"/>
                <a:ea typeface="仿宋" panose="02010609060101010101" pitchFamily="49" charset="-122"/>
              </a:rPr>
              <a:t> Animal {</a:t>
            </a:r>
            <a:endParaRPr kumimoji="0"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20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	</a:t>
            </a:r>
            <a:r>
              <a:rPr kumimoji="0" lang="en-US" altLang="zh-CN" sz="2000" b="1" dirty="0" err="1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kumimoji="0" lang="en-US" altLang="zh-CN" sz="2000" b="1" dirty="0">
                <a:latin typeface="+mn-lt"/>
                <a:ea typeface="仿宋" panose="02010609060101010101" pitchFamily="49" charset="-122"/>
              </a:rPr>
              <a:t> age = 0; </a:t>
            </a:r>
            <a:endParaRPr kumimoji="0"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2000" b="1" dirty="0">
                <a:latin typeface="+mn-lt"/>
                <a:ea typeface="仿宋" panose="02010609060101010101" pitchFamily="49" charset="-122"/>
              </a:rPr>
              <a:t>	</a:t>
            </a:r>
            <a:r>
              <a:rPr kumimoji="0" lang="en-US" altLang="zh-CN" sz="20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void</a:t>
            </a:r>
            <a:r>
              <a:rPr kumimoji="0" lang="en-US" altLang="zh-CN" sz="2000" b="1" dirty="0">
                <a:latin typeface="+mn-lt"/>
                <a:ea typeface="仿宋" panose="02010609060101010101" pitchFamily="49" charset="-122"/>
              </a:rPr>
              <a:t> eat ()</a:t>
            </a:r>
            <a:endParaRPr kumimoji="0"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2000" b="1" dirty="0">
                <a:latin typeface="+mn-lt"/>
                <a:ea typeface="仿宋" panose="02010609060101010101" pitchFamily="49" charset="-122"/>
              </a:rPr>
              <a:t>	{</a:t>
            </a:r>
            <a:endParaRPr kumimoji="0"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2000" b="1" dirty="0">
                <a:latin typeface="+mn-lt"/>
                <a:ea typeface="仿宋" panose="02010609060101010101" pitchFamily="49" charset="-122"/>
              </a:rPr>
              <a:t>		</a:t>
            </a:r>
            <a:r>
              <a:rPr kumimoji="0" lang="en-US" altLang="zh-CN" sz="2000" b="1" dirty="0" err="1">
                <a:latin typeface="+mn-lt"/>
                <a:ea typeface="仿宋" panose="02010609060101010101" pitchFamily="49" charset="-122"/>
              </a:rPr>
              <a:t>System.out.println</a:t>
            </a:r>
            <a:r>
              <a:rPr kumimoji="0" lang="en-US" altLang="zh-CN" sz="2000" b="1" dirty="0">
                <a:latin typeface="+mn-lt"/>
                <a:ea typeface="仿宋" panose="02010609060101010101" pitchFamily="49" charset="-122"/>
              </a:rPr>
              <a:t> (“</a:t>
            </a:r>
            <a:r>
              <a:rPr kumimoji="0" lang="en-US" altLang="zh-CN" sz="2000" b="1" dirty="0">
                <a:solidFill>
                  <a:srgbClr val="0070C0"/>
                </a:solidFill>
                <a:latin typeface="+mn-lt"/>
                <a:ea typeface="仿宋" panose="02010609060101010101" pitchFamily="49" charset="-122"/>
              </a:rPr>
              <a:t>Animal eat</a:t>
            </a:r>
            <a:r>
              <a:rPr kumimoji="0" lang="en-US" altLang="zh-CN" sz="2000" b="1" dirty="0">
                <a:latin typeface="+mn-lt"/>
                <a:ea typeface="仿宋" panose="02010609060101010101" pitchFamily="49" charset="-122"/>
              </a:rPr>
              <a:t>”);</a:t>
            </a:r>
            <a:endParaRPr kumimoji="0"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2000" b="1" dirty="0">
                <a:latin typeface="+mn-lt"/>
                <a:ea typeface="仿宋" panose="02010609060101010101" pitchFamily="49" charset="-122"/>
              </a:rPr>
              <a:t>	}</a:t>
            </a:r>
            <a:endParaRPr kumimoji="0"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2000" dirty="0">
                <a:latin typeface="+mn-lt"/>
                <a:ea typeface="仿宋" panose="02010609060101010101" pitchFamily="49" charset="-122"/>
              </a:rPr>
              <a:t> }</a:t>
            </a:r>
            <a:endParaRPr kumimoji="0"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kumimoji="0"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20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class</a:t>
            </a:r>
            <a:r>
              <a:rPr kumimoji="0" lang="en-US" altLang="zh-CN" sz="2000" dirty="0">
                <a:latin typeface="+mn-lt"/>
                <a:ea typeface="仿宋" panose="02010609060101010101" pitchFamily="49" charset="-122"/>
              </a:rPr>
              <a:t> Dog </a:t>
            </a:r>
            <a:r>
              <a:rPr kumimoji="0" lang="en-US" altLang="zh-CN" sz="20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extends</a:t>
            </a:r>
            <a:r>
              <a:rPr kumimoji="0" lang="en-US" altLang="zh-CN" sz="2000" dirty="0">
                <a:latin typeface="+mn-lt"/>
                <a:ea typeface="仿宋" panose="02010609060101010101" pitchFamily="49" charset="-122"/>
              </a:rPr>
              <a:t> Animal {</a:t>
            </a:r>
            <a:endParaRPr kumimoji="0"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	</a:t>
            </a:r>
            <a:r>
              <a:rPr kumimoji="0" lang="en-US" altLang="zh-CN" sz="2000" b="1" dirty="0" err="1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int</a:t>
            </a:r>
            <a:r>
              <a:rPr kumimoji="0"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kumimoji="0" lang="en-US" altLang="zh-CN" sz="2000" b="1" dirty="0">
                <a:latin typeface="+mn-lt"/>
                <a:ea typeface="仿宋" panose="02010609060101010101" pitchFamily="49" charset="-122"/>
              </a:rPr>
              <a:t>age = 10;</a:t>
            </a:r>
            <a:endParaRPr kumimoji="0"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2000" b="1" dirty="0">
                <a:ea typeface="仿宋" panose="02010609060101010101" pitchFamily="49" charset="-122"/>
              </a:rPr>
              <a:t>	</a:t>
            </a:r>
            <a:r>
              <a:rPr kumimoji="0" lang="en-US" altLang="zh-CN" sz="2000" b="1" dirty="0">
                <a:solidFill>
                  <a:srgbClr val="00B050"/>
                </a:solidFill>
                <a:ea typeface="仿宋" panose="02010609060101010101" pitchFamily="49" charset="-122"/>
              </a:rPr>
              <a:t>void</a:t>
            </a:r>
            <a:r>
              <a:rPr kumimoji="0" lang="en-US" altLang="zh-CN" sz="2000" b="1" dirty="0">
                <a:ea typeface="仿宋" panose="02010609060101010101" pitchFamily="49" charset="-122"/>
              </a:rPr>
              <a:t> eat ()</a:t>
            </a:r>
            <a:endParaRPr kumimoji="0"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2000" b="1" dirty="0">
                <a:ea typeface="仿宋" panose="02010609060101010101" pitchFamily="49" charset="-122"/>
              </a:rPr>
              <a:t>	{</a:t>
            </a:r>
            <a:endParaRPr kumimoji="0"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2000" b="1" dirty="0">
                <a:ea typeface="仿宋" panose="02010609060101010101" pitchFamily="49" charset="-122"/>
              </a:rPr>
              <a:t>		</a:t>
            </a:r>
            <a:r>
              <a:rPr kumimoji="0" lang="en-US" altLang="zh-CN" sz="2000" b="1" dirty="0" err="1">
                <a:ea typeface="仿宋" panose="02010609060101010101" pitchFamily="49" charset="-122"/>
              </a:rPr>
              <a:t>System.out.println</a:t>
            </a:r>
            <a:r>
              <a:rPr kumimoji="0" lang="en-US" altLang="zh-CN" sz="2000" b="1" dirty="0">
                <a:ea typeface="仿宋" panose="02010609060101010101" pitchFamily="49" charset="-122"/>
              </a:rPr>
              <a:t> (“</a:t>
            </a:r>
            <a:r>
              <a:rPr kumimoji="0" lang="en-US" altLang="zh-CN" sz="2000" b="1" dirty="0">
                <a:solidFill>
                  <a:srgbClr val="0070C0"/>
                </a:solidFill>
                <a:ea typeface="仿宋" panose="02010609060101010101" pitchFamily="49" charset="-122"/>
              </a:rPr>
              <a:t>Dog eat</a:t>
            </a:r>
            <a:r>
              <a:rPr kumimoji="0" lang="en-US" altLang="zh-CN" sz="2000" b="1" dirty="0">
                <a:ea typeface="仿宋" panose="02010609060101010101" pitchFamily="49" charset="-122"/>
              </a:rPr>
              <a:t>”);</a:t>
            </a:r>
            <a:endParaRPr kumimoji="0"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zh-CN" sz="2000" b="1" dirty="0">
                <a:ea typeface="仿宋" panose="02010609060101010101" pitchFamily="49" charset="-122"/>
              </a:rPr>
              <a:t>	}</a:t>
            </a:r>
            <a:endParaRPr kumimoji="0" lang="en-US" altLang="zh-CN" sz="2000" b="1" dirty="0"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2000" dirty="0">
                <a:latin typeface="+mn-lt"/>
                <a:ea typeface="仿宋" panose="02010609060101010101" pitchFamily="49" charset="-122"/>
              </a:rPr>
              <a:t> }</a:t>
            </a:r>
            <a:endParaRPr kumimoji="0"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kumimoji="0" lang="en-US" altLang="zh-CN" sz="2000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Animal a = new Dog ();</a:t>
            </a:r>
            <a:endParaRPr kumimoji="0"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0" lang="en-US" altLang="zh-CN" sz="2000" b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a.eat</a:t>
            </a:r>
            <a:r>
              <a:rPr kumimoji="0"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(); // ??</a:t>
            </a:r>
            <a:endParaRPr kumimoji="0"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endParaRPr kumimoji="0" lang="zh-CN" altLang="en-US" sz="1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kumimoji="0"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16"/>
    </mc:Choice>
    <mc:Fallback>
      <p:transition spd="slow" advTm="38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多态的实现</a:t>
            </a:r>
            <a:endParaRPr lang="zh-CN" altLang="en-US" dirty="0"/>
          </a:p>
        </p:txBody>
      </p:sp>
      <p:sp>
        <p:nvSpPr>
          <p:cNvPr id="68611" name="内容占位符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71328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sz="2800" b="1" dirty="0">
                <a:latin typeface="Calibri" panose="020F0502020204030204" pitchFamily="34" charset="0"/>
              </a:rPr>
              <a:t>在符号表中记录对象的编译时和运行时类型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800" b="1" dirty="0">
                <a:latin typeface="Calibri" panose="020F0502020204030204" pitchFamily="34" charset="0"/>
              </a:rPr>
              <a:t>链接父类和子类的方法表和属性表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zh-CN" altLang="en-US" sz="2800" b="1" dirty="0">
                <a:latin typeface="Calibri" panose="020F0502020204030204" pitchFamily="34" charset="0"/>
              </a:rPr>
              <a:t>根据运行时类型决定覆盖方法的翻译</a:t>
            </a:r>
            <a:endParaRPr lang="en-US" altLang="zh-CN" sz="2800" b="1" dirty="0">
              <a:latin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89"/>
    </mc:Choice>
    <mc:Fallback>
      <p:transition spd="slow" advTm="22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其他注意事项</a:t>
            </a:r>
            <a:endParaRPr lang="zh-CN" altLang="en-US" dirty="0"/>
          </a:p>
        </p:txBody>
      </p:sp>
      <p:sp>
        <p:nvSpPr>
          <p:cNvPr id="69635" name="内容占位符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zh-CN" altLang="en-US" b="1" dirty="0">
                <a:latin typeface="Calibri" panose="020F0502020204030204" pitchFamily="34" charset="0"/>
              </a:rPr>
              <a:t>实例的初始化</a:t>
            </a:r>
            <a:endParaRPr lang="en-US" altLang="zh-CN" b="1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zh-CN" altLang="en-US" b="1" dirty="0">
                <a:latin typeface="Calibri" panose="020F0502020204030204" pitchFamily="34" charset="0"/>
              </a:rPr>
              <a:t>继承关系的处理</a:t>
            </a:r>
            <a:endParaRPr lang="en-US" altLang="zh-CN" b="1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zh-CN" altLang="en-US" b="1" dirty="0">
                <a:latin typeface="Calibri" panose="020F0502020204030204" pitchFamily="34" charset="0"/>
              </a:rPr>
              <a:t>控制语句的翻译</a:t>
            </a:r>
            <a:endParaRPr lang="en-US" altLang="zh-CN" b="1" dirty="0">
              <a:latin typeface="Calibri" panose="020F0502020204030204" pitchFamily="34" charset="0"/>
            </a:endParaRPr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en-US" altLang="zh-CN" dirty="0">
                <a:latin typeface="Calibri" panose="020F0502020204030204" pitchFamily="34" charset="0"/>
              </a:rPr>
              <a:t>for</a:t>
            </a:r>
            <a:r>
              <a:rPr lang="zh-CN" altLang="en-US" dirty="0">
                <a:latin typeface="Calibri" panose="020F0502020204030204" pitchFamily="34" charset="0"/>
              </a:rPr>
              <a:t>，</a:t>
            </a:r>
            <a:r>
              <a:rPr lang="en-US" altLang="zh-CN" dirty="0">
                <a:latin typeface="Calibri" panose="020F0502020204030204" pitchFamily="34" charset="0"/>
              </a:rPr>
              <a:t>while …</a:t>
            </a:r>
            <a:endParaRPr lang="en-US" altLang="zh-CN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zh-CN" altLang="en-US" b="1" dirty="0">
                <a:latin typeface="Calibri" panose="020F0502020204030204" pitchFamily="34" charset="0"/>
              </a:rPr>
              <a:t>数组的结构维护和翻译</a:t>
            </a:r>
            <a:endParaRPr lang="en-US" altLang="zh-CN" b="1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zh-CN" altLang="en-US" b="1" dirty="0">
                <a:latin typeface="Calibri" panose="020F0502020204030204" pitchFamily="34" charset="0"/>
              </a:rPr>
              <a:t>函数参数大于</a:t>
            </a:r>
            <a:r>
              <a:rPr lang="en-US" altLang="zh-CN" b="1" dirty="0">
                <a:latin typeface="Calibri" panose="020F0502020204030204" pitchFamily="34" charset="0"/>
              </a:rPr>
              <a:t>20</a:t>
            </a:r>
            <a:r>
              <a:rPr lang="zh-CN" altLang="en-US" b="1" dirty="0">
                <a:latin typeface="Calibri" panose="020F0502020204030204" pitchFamily="34" charset="0"/>
              </a:rPr>
              <a:t>？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41"/>
    </mc:Choice>
    <mc:Fallback>
      <p:transition spd="slow" advTm="30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参考资料</a:t>
            </a:r>
            <a:endParaRPr lang="zh-CN" altLang="en-US" dirty="0"/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latin typeface="+mn-lt"/>
              </a:rPr>
              <a:t>阅读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zh-CN" altLang="en-US" sz="2400" b="1" dirty="0">
                <a:latin typeface="+mn-lt"/>
              </a:rPr>
              <a:t>更多的</a:t>
            </a:r>
            <a:r>
              <a:rPr lang="en-US" altLang="zh-CN" sz="2400" b="1" dirty="0">
                <a:latin typeface="+mn-lt"/>
              </a:rPr>
              <a:t>Piglet </a:t>
            </a:r>
            <a:r>
              <a:rPr lang="zh-CN" altLang="en-US" sz="2400" b="1" dirty="0">
                <a:latin typeface="+mn-lt"/>
              </a:rPr>
              <a:t>代码例子，掌握</a:t>
            </a:r>
            <a:r>
              <a:rPr lang="en-US" altLang="zh-CN" sz="2400" b="1" dirty="0">
                <a:latin typeface="+mn-lt"/>
              </a:rPr>
              <a:t> Piglet </a:t>
            </a:r>
            <a:r>
              <a:rPr lang="zh-CN" altLang="en-US" sz="2400" b="1" dirty="0">
                <a:latin typeface="+mn-lt"/>
              </a:rPr>
              <a:t>语句的含义</a:t>
            </a:r>
            <a:endParaRPr lang="en-US" altLang="zh-CN" sz="2400" b="1" dirty="0">
              <a:latin typeface="+mn-lt"/>
            </a:endParaRPr>
          </a:p>
          <a:p>
            <a:pPr marL="355600" indent="-3556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+mn-lt"/>
              </a:rPr>
              <a:t>   </a:t>
            </a:r>
            <a:r>
              <a:rPr lang="en-US" altLang="zh-CN" sz="2000" b="1" dirty="0">
                <a:latin typeface="+mn-lt"/>
                <a:hlinkClick r:id="rId1"/>
              </a:rPr>
              <a:t>http://compilers.cs.ucla.edu/cs132/project/pg/</a:t>
            </a:r>
            <a:endParaRPr lang="en-US" altLang="zh-CN" sz="2000" b="1" dirty="0">
              <a:latin typeface="+mn-lt"/>
            </a:endParaRPr>
          </a:p>
          <a:p>
            <a:pPr marL="355600" indent="-3556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latin typeface="+mn-lt"/>
              </a:rPr>
              <a:t>   基本内容：</a:t>
            </a:r>
            <a:r>
              <a:rPr lang="en-US" altLang="zh-CN" sz="2000" b="1" dirty="0">
                <a:latin typeface="+mn-lt"/>
              </a:rPr>
              <a:t>	Factorial 	</a:t>
            </a:r>
            <a:r>
              <a:rPr lang="zh-CN" altLang="en-US" sz="2000" b="1" dirty="0">
                <a:latin typeface="+mn-lt"/>
              </a:rPr>
              <a:t>（过程调用）</a:t>
            </a:r>
            <a:endParaRPr lang="en-US" altLang="zh-CN" sz="2000" b="1" dirty="0">
              <a:latin typeface="+mn-lt"/>
            </a:endParaRPr>
          </a:p>
          <a:p>
            <a:pPr marL="355600" indent="-3556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+mn-lt"/>
              </a:rPr>
              <a:t>            		</a:t>
            </a:r>
            <a:r>
              <a:rPr lang="en-US" altLang="zh-CN" sz="2000" b="1" dirty="0" err="1">
                <a:latin typeface="+mn-lt"/>
              </a:rPr>
              <a:t>BubbleSort</a:t>
            </a:r>
            <a:r>
              <a:rPr lang="en-US" altLang="zh-CN" sz="2000" b="1" dirty="0">
                <a:latin typeface="+mn-lt"/>
              </a:rPr>
              <a:t> 	</a:t>
            </a:r>
            <a:r>
              <a:rPr lang="zh-CN" altLang="en-US" sz="2000" b="1" dirty="0">
                <a:latin typeface="+mn-lt"/>
              </a:rPr>
              <a:t>（数组赋值、组织、访问）</a:t>
            </a:r>
            <a:endParaRPr lang="en-US" altLang="zh-CN" sz="2000" b="1" dirty="0">
              <a:latin typeface="+mn-lt"/>
            </a:endParaRPr>
          </a:p>
          <a:p>
            <a:pPr marL="355600" indent="-3556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+mn-lt"/>
              </a:rPr>
              <a:t>  			</a:t>
            </a:r>
            <a:r>
              <a:rPr lang="en-US" altLang="zh-CN" sz="2000" b="1" dirty="0" err="1">
                <a:latin typeface="+mn-lt"/>
              </a:rPr>
              <a:t>TreeVisitor</a:t>
            </a:r>
            <a:r>
              <a:rPr lang="en-US" altLang="zh-CN" sz="2000" b="1" dirty="0">
                <a:latin typeface="+mn-lt"/>
              </a:rPr>
              <a:t>	</a:t>
            </a:r>
            <a:r>
              <a:rPr lang="zh-CN" altLang="en-US" sz="2000" b="1" dirty="0">
                <a:latin typeface="+mn-lt"/>
              </a:rPr>
              <a:t>（多态）</a:t>
            </a:r>
            <a:endParaRPr lang="en-US" altLang="zh-CN" sz="2000" b="1" dirty="0">
              <a:latin typeface="+mn-lt"/>
            </a:endParaRPr>
          </a:p>
          <a:p>
            <a:pPr marL="355600" indent="-35560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+mn-lt"/>
              </a:rPr>
              <a:t>                      	 ……</a:t>
            </a: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p"/>
              <a:defRPr/>
            </a:pPr>
            <a:endParaRPr lang="en-US" altLang="zh-CN" sz="2000" b="1" dirty="0">
              <a:latin typeface="+mn-lt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latin typeface="+mn-lt"/>
              </a:rPr>
              <a:t>阅读</a:t>
            </a:r>
            <a:r>
              <a:rPr lang="en-US" altLang="zh-CN" sz="2400" b="1" dirty="0">
                <a:latin typeface="+mn-lt"/>
              </a:rPr>
              <a:t> GJPigletInterpreter.java</a:t>
            </a:r>
            <a:r>
              <a:rPr lang="zh-CN" altLang="en-US" sz="2400" b="1" dirty="0">
                <a:latin typeface="+mn-lt"/>
              </a:rPr>
              <a:t>，更深入地理解</a:t>
            </a:r>
            <a:r>
              <a:rPr lang="en-US" altLang="zh-CN" sz="2400" b="1" dirty="0">
                <a:latin typeface="+mn-lt"/>
              </a:rPr>
              <a:t> Piglet</a:t>
            </a:r>
            <a:r>
              <a:rPr lang="zh-CN" altLang="en-US" sz="2400" b="1" dirty="0">
                <a:latin typeface="+mn-lt"/>
              </a:rPr>
              <a:t>！</a:t>
            </a:r>
            <a:r>
              <a:rPr lang="en-US" altLang="zh-CN" sz="2400" b="1" dirty="0">
                <a:latin typeface="+mn-lt"/>
              </a:rPr>
              <a:t> </a:t>
            </a:r>
            <a:endParaRPr lang="en-US" altLang="zh-CN" sz="2400" b="1" dirty="0">
              <a:latin typeface="+mn-lt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82"/>
    </mc:Choice>
    <mc:Fallback>
      <p:transition spd="slow" advTm="33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作业提交</a:t>
            </a:r>
            <a:endParaRPr lang="zh-CN" altLang="en-US" dirty="0"/>
          </a:p>
        </p:txBody>
      </p:sp>
      <p:sp>
        <p:nvSpPr>
          <p:cNvPr id="716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ddl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: 4.19,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23:59</a:t>
            </a:r>
            <a:endParaRPr lang="en-US" altLang="zh-CN" sz="28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1"/>
            <a:r>
              <a:rPr lang="zh-CN" altLang="en-US" sz="2400" b="1" dirty="0">
                <a:latin typeface="Calibri" panose="020F0502020204030204" pitchFamily="34" charset="0"/>
              </a:rPr>
              <a:t>迟交减</a:t>
            </a:r>
            <a:r>
              <a:rPr lang="en-US" altLang="zh-CN" sz="2400" b="1" dirty="0">
                <a:latin typeface="Calibri" panose="020F0502020204030204" pitchFamily="34" charset="0"/>
              </a:rPr>
              <a:t>50%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r>
              <a:rPr lang="zh-CN" altLang="en-US" sz="2800" b="1" dirty="0">
                <a:latin typeface="Calibri" panose="020F0502020204030204" pitchFamily="34" charset="0"/>
              </a:rPr>
              <a:t>代码打包发送至</a:t>
            </a:r>
            <a:r>
              <a:rPr lang="en-US" altLang="zh-CN" sz="2800" b="1" dirty="0">
                <a:latin typeface="Calibri" panose="020F0502020204030204" pitchFamily="34" charset="0"/>
              </a:rPr>
              <a:t>liutian@pku.edu.cn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r>
              <a:rPr lang="zh-CN" altLang="en-US" sz="2800" b="1" dirty="0">
                <a:latin typeface="Calibri" panose="020F0502020204030204" pitchFamily="34" charset="0"/>
              </a:rPr>
              <a:t>邮件题目 </a:t>
            </a:r>
            <a:r>
              <a:rPr lang="en-US" altLang="zh-CN" sz="2800" b="1" dirty="0">
                <a:latin typeface="Calibri" panose="020F0502020204030204" pitchFamily="34" charset="0"/>
              </a:rPr>
              <a:t>[compiler20]HW2_</a:t>
            </a:r>
            <a:r>
              <a:rPr lang="zh-CN" altLang="en-US" sz="2800" b="1" dirty="0">
                <a:latin typeface="Calibri" panose="020F0502020204030204" pitchFamily="34" charset="0"/>
              </a:rPr>
              <a:t>学号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r>
              <a:rPr lang="zh-CN" altLang="en-US" sz="2800" b="1" dirty="0">
                <a:latin typeface="Calibri" panose="020F0502020204030204" pitchFamily="34" charset="0"/>
              </a:rPr>
              <a:t>正文中告知小组成员分工</a:t>
            </a:r>
            <a:endParaRPr lang="zh-CN" altLang="en-US" sz="2800" b="1" dirty="0">
              <a:latin typeface="Calibri" panose="020F050202020403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79"/>
    </mc:Choice>
    <mc:Fallback>
      <p:transition spd="slow" advTm="23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3775"/>
          </a:xfrm>
        </p:spPr>
        <p:txBody>
          <a:bodyPr/>
          <a:lstStyle/>
          <a:p>
            <a:pPr>
              <a:defRPr/>
            </a:pPr>
            <a:r>
              <a:rPr lang="zh-CN" altLang="en-US" sz="4000" dirty="0"/>
              <a:t>类的表示和维护</a:t>
            </a:r>
            <a:endParaRPr lang="zh-CN" altLang="en-US" sz="4000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52596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b="1"/>
              <a:t>问题</a:t>
            </a:r>
            <a:endParaRPr lang="en-US" altLang="zh-CN" b="1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2400">
                <a:latin typeface="Calibri" panose="020F0502020204030204" pitchFamily="34" charset="0"/>
              </a:rPr>
              <a:t>MiniJava</a:t>
            </a:r>
            <a:r>
              <a:rPr lang="zh-CN" altLang="en-US" sz="2400">
                <a:latin typeface="Calibri" panose="020F0502020204030204" pitchFamily="34" charset="0"/>
              </a:rPr>
              <a:t>是面向对象的语言</a:t>
            </a:r>
            <a:endParaRPr lang="en-US" altLang="zh-CN" sz="2400">
              <a:latin typeface="Calibri" panose="020F050202020403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>
                <a:latin typeface="Calibri" panose="020F0502020204030204" pitchFamily="34" charset="0"/>
              </a:rPr>
              <a:t>而</a:t>
            </a:r>
            <a:r>
              <a:rPr lang="en-US" altLang="zh-CN" sz="2400">
                <a:latin typeface="Calibri" panose="020F0502020204030204" pitchFamily="34" charset="0"/>
              </a:rPr>
              <a:t>Piglet</a:t>
            </a:r>
            <a:r>
              <a:rPr lang="zh-CN" altLang="en-US" sz="2400">
                <a:latin typeface="Calibri" panose="020F0502020204030204" pitchFamily="34" charset="0"/>
              </a:rPr>
              <a:t>是面向过程的语言</a:t>
            </a:r>
            <a:endParaRPr lang="en-US" altLang="zh-CN" sz="2400">
              <a:latin typeface="Calibri" panose="020F050202020403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/>
              <a:t>怎样在面向过程的语言中表示和维护类结构？</a:t>
            </a:r>
            <a:endParaRPr lang="en-US" altLang="zh-CN" sz="240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b="1"/>
              <a:t>基本设计</a:t>
            </a:r>
            <a:endParaRPr lang="en-US" altLang="zh-CN" b="1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/>
              <a:t>为每个类实例维护一个</a:t>
            </a:r>
            <a:r>
              <a:rPr lang="zh-CN" altLang="en-US" sz="2400" b="1"/>
              <a:t>实例表</a:t>
            </a:r>
            <a:endParaRPr lang="en-US" altLang="zh-CN" sz="2400" b="1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/>
              <a:t>记录属性状态，链接方法地址</a:t>
            </a:r>
            <a:endParaRPr lang="zh-CN" altLang="en-US" sz="240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17"/>
    </mc:Choice>
    <mc:Fallback>
      <p:transition spd="slow" advTm="55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1081088"/>
          </a:xfrm>
        </p:spPr>
        <p:txBody>
          <a:bodyPr/>
          <a:lstStyle/>
          <a:p>
            <a:pPr>
              <a:defRPr/>
            </a:pPr>
            <a:r>
              <a:rPr lang="zh-CN" altLang="en-US" sz="4000" dirty="0"/>
              <a:t>实例表的结构</a:t>
            </a:r>
            <a:endParaRPr lang="zh-CN" altLang="en-US" sz="4000" dirty="0"/>
          </a:p>
        </p:txBody>
      </p:sp>
      <p:pic>
        <p:nvPicPr>
          <p:cNvPr id="25603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1" y="3861048"/>
            <a:ext cx="5027612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233362" y="1146523"/>
            <a:ext cx="7507287" cy="4989512"/>
          </a:xfrm>
        </p:spPr>
        <p:txBody>
          <a:bodyPr/>
          <a:lstStyle/>
          <a:p>
            <a:r>
              <a:rPr lang="zh-CN" altLang="en-US" sz="2400" dirty="0">
                <a:latin typeface="Calibri" panose="020F0502020204030204" pitchFamily="34" charset="0"/>
              </a:rPr>
              <a:t>属性和方法分别存储：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</a:rPr>
              <a:t>属性：简单类型存值，复合类型存地址</a:t>
            </a:r>
            <a:endParaRPr lang="en-US" altLang="zh-CN" sz="2000" dirty="0">
              <a:latin typeface="Calibri" panose="020F0502020204030204" pitchFamily="34" charset="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</a:rPr>
              <a:t>同一类的不同实例可共享方法表</a:t>
            </a:r>
            <a:r>
              <a:rPr lang="en-US" altLang="zh-CN" sz="2000" dirty="0">
                <a:latin typeface="Calibri" panose="020F0502020204030204" pitchFamily="34" charset="0"/>
              </a:rPr>
              <a:t>,</a:t>
            </a:r>
            <a:r>
              <a:rPr lang="zh-CN" altLang="en-US" sz="2000" b="1" dirty="0">
                <a:latin typeface="Calibri" panose="020F0502020204030204" pitchFamily="34" charset="0"/>
              </a:rPr>
              <a:t>但不能共享属性表</a:t>
            </a:r>
            <a:endParaRPr lang="en-US" altLang="zh-CN" sz="2000" b="1" dirty="0">
              <a:latin typeface="Calibri" panose="020F0502020204030204" pitchFamily="34" charset="0"/>
            </a:endParaRPr>
          </a:p>
          <a:p>
            <a:pPr lvl="1"/>
            <a:r>
              <a:rPr lang="zh-CN" altLang="en-US" sz="2000" b="1" dirty="0">
                <a:latin typeface="Calibri" panose="020F0502020204030204" pitchFamily="34" charset="0"/>
              </a:rPr>
              <a:t>实例</a:t>
            </a:r>
            <a:r>
              <a:rPr lang="en-US" altLang="zh-CN" sz="2000" b="1" dirty="0">
                <a:latin typeface="Calibri" panose="020F0502020204030204" pitchFamily="34" charset="0"/>
              </a:rPr>
              <a:t>A</a:t>
            </a:r>
            <a:r>
              <a:rPr lang="zh-CN" altLang="en-US" sz="2000" b="1" dirty="0">
                <a:latin typeface="Calibri" panose="020F0502020204030204" pitchFamily="34" charset="0"/>
              </a:rPr>
              <a:t>的方法只能操作实例</a:t>
            </a:r>
            <a:r>
              <a:rPr lang="en-US" altLang="zh-CN" sz="2000" b="1" dirty="0">
                <a:latin typeface="Calibri" panose="020F0502020204030204" pitchFamily="34" charset="0"/>
              </a:rPr>
              <a:t>A</a:t>
            </a:r>
            <a:r>
              <a:rPr lang="zh-CN" altLang="en-US" sz="2000" b="1" dirty="0">
                <a:latin typeface="Calibri" panose="020F0502020204030204" pitchFamily="34" charset="0"/>
              </a:rPr>
              <a:t>的属性表</a:t>
            </a:r>
            <a:endParaRPr lang="en-US" altLang="zh-CN" sz="2000" b="1" dirty="0">
              <a:latin typeface="Calibri" panose="020F0502020204030204" pitchFamily="34" charset="0"/>
            </a:endParaRPr>
          </a:p>
          <a:p>
            <a:pPr lvl="2"/>
            <a:r>
              <a:rPr lang="zh-CN" altLang="en-US" sz="1800" b="1" dirty="0">
                <a:latin typeface="Calibri" panose="020F0502020204030204" pitchFamily="34" charset="0"/>
              </a:rPr>
              <a:t>可把属性表作为参数之一传递给方法</a:t>
            </a:r>
            <a:endParaRPr lang="en-US" altLang="zh-CN" sz="1800" b="1" dirty="0">
              <a:latin typeface="Calibri" panose="020F0502020204030204" pitchFamily="34" charset="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</a:rPr>
              <a:t>怎样处理不同类中的同名方法</a:t>
            </a:r>
            <a:endParaRPr lang="en-US" altLang="zh-CN" sz="2000" dirty="0">
              <a:latin typeface="Calibri" panose="020F0502020204030204" pitchFamily="34" charset="0"/>
            </a:endParaRPr>
          </a:p>
          <a:p>
            <a:pPr lvl="2"/>
            <a:r>
              <a:rPr lang="en-US" altLang="zh-CN" sz="1800" dirty="0" err="1">
                <a:latin typeface="Calibri" panose="020F0502020204030204" pitchFamily="34" charset="0"/>
              </a:rPr>
              <a:t>className_methodName</a:t>
            </a:r>
            <a:endParaRPr lang="en-US" altLang="zh-CN" sz="1800" dirty="0">
              <a:latin typeface="Calibri" panose="020F0502020204030204" pitchFamily="34" charset="0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669"/>
    </mc:Choice>
    <mc:Fallback>
      <p:transition spd="slow" advTm="118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0096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latin typeface="+mn-lt"/>
              </a:rPr>
              <a:t>Example</a:t>
            </a:r>
            <a:endParaRPr lang="zh-CN" altLang="en-US" dirty="0">
              <a:latin typeface="+mn-lt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1196975"/>
            <a:ext cx="82296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class Test {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public static void main ( String[] a ) {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</a:t>
            </a:r>
            <a:r>
              <a:rPr lang="en-US" altLang="zh-CN" sz="2000" dirty="0" err="1">
                <a:latin typeface="+mn-lt"/>
              </a:rPr>
              <a:t>System.out.println</a:t>
            </a:r>
            <a:r>
              <a:rPr lang="en-US" altLang="zh-CN" sz="2000" dirty="0">
                <a:latin typeface="+mn-lt"/>
              </a:rPr>
              <a:t> ( new Factorial().compute(10) );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}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}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class Factorial {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</a:t>
            </a:r>
            <a:r>
              <a:rPr lang="en-US" altLang="zh-CN" sz="2000" dirty="0" err="1">
                <a:latin typeface="+mn-lt"/>
              </a:rPr>
              <a:t>int</a:t>
            </a:r>
            <a:r>
              <a:rPr lang="en-US" altLang="zh-CN" sz="2000" dirty="0">
                <a:latin typeface="+mn-lt"/>
              </a:rPr>
              <a:t> compute ( </a:t>
            </a:r>
            <a:r>
              <a:rPr lang="en-US" altLang="zh-CN" sz="2000" dirty="0" err="1">
                <a:latin typeface="+mn-lt"/>
              </a:rPr>
              <a:t>int</a:t>
            </a: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err="1">
                <a:latin typeface="+mn-lt"/>
              </a:rPr>
              <a:t>num</a:t>
            </a:r>
            <a:r>
              <a:rPr lang="en-US" altLang="zh-CN" sz="2000" dirty="0">
                <a:latin typeface="+mn-lt"/>
              </a:rPr>
              <a:t> ) {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</a:t>
            </a:r>
            <a:r>
              <a:rPr lang="en-US" altLang="zh-CN" sz="2000" dirty="0" err="1">
                <a:latin typeface="+mn-lt"/>
              </a:rPr>
              <a:t>int</a:t>
            </a:r>
            <a:r>
              <a:rPr lang="en-US" altLang="zh-CN" sz="2000" dirty="0">
                <a:latin typeface="+mn-lt"/>
              </a:rPr>
              <a:t> ret;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if ( num &lt; 1)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    ret = 1 ;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else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    ret = </a:t>
            </a:r>
            <a:r>
              <a:rPr lang="en-US" altLang="zh-CN" sz="2000" dirty="0" err="1">
                <a:latin typeface="+mn-lt"/>
              </a:rPr>
              <a:t>num</a:t>
            </a:r>
            <a:r>
              <a:rPr lang="en-US" altLang="zh-CN" sz="2000" dirty="0">
                <a:latin typeface="+mn-lt"/>
              </a:rPr>
              <a:t> * ( </a:t>
            </a:r>
            <a:r>
              <a:rPr lang="en-US" altLang="zh-CN" sz="2000" dirty="0" err="1">
                <a:latin typeface="+mn-lt"/>
              </a:rPr>
              <a:t>this.compute</a:t>
            </a:r>
            <a:r>
              <a:rPr lang="en-US" altLang="zh-CN" sz="2000" dirty="0">
                <a:latin typeface="+mn-lt"/>
              </a:rPr>
              <a:t> (num-1) ) ;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return ret ;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}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}</a:t>
            </a:r>
            <a:endParaRPr lang="en-US" altLang="zh-CN" sz="2000" dirty="0">
              <a:latin typeface="+mn-lt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96"/>
    </mc:Choice>
    <mc:Fallback>
      <p:transition spd="slow" advTm="33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话气泡: 矩形 4"/>
          <p:cNvSpPr/>
          <p:nvPr/>
        </p:nvSpPr>
        <p:spPr>
          <a:xfrm>
            <a:off x="5499100" y="2492375"/>
            <a:ext cx="3527425" cy="1223963"/>
          </a:xfrm>
          <a:prstGeom prst="wedgeRectCallout">
            <a:avLst>
              <a:gd name="adj1" fmla="val -39955"/>
              <a:gd name="adj2" fmla="val -6911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ts val="600"/>
              </a:spcAft>
              <a:defRPr/>
            </a:pPr>
            <a:endParaRPr lang="zh-CN" altLang="en-US" sz="2000" b="1" dirty="0">
              <a:solidFill>
                <a:srgbClr val="FF0000"/>
              </a:solidFill>
              <a:ea typeface="仿宋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00965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latin typeface="+mn-lt"/>
              </a:rPr>
              <a:t>Example</a:t>
            </a:r>
            <a:endParaRPr lang="zh-CN" altLang="en-US" dirty="0">
              <a:latin typeface="+mn-lt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1196975"/>
            <a:ext cx="82296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class Test {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public static void main ( String[] a ) {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+mn-lt"/>
              </a:rPr>
              <a:t>        </a:t>
            </a:r>
            <a:r>
              <a:rPr lang="en-US" altLang="zh-CN" sz="2000" b="1" dirty="0" err="1">
                <a:solidFill>
                  <a:srgbClr val="0000FF"/>
                </a:solidFill>
                <a:latin typeface="+mn-lt"/>
              </a:rPr>
              <a:t>System.out.println</a:t>
            </a:r>
            <a:r>
              <a:rPr lang="en-US" altLang="zh-CN" sz="2000" b="1" dirty="0">
                <a:solidFill>
                  <a:srgbClr val="0000FF"/>
                </a:solidFill>
                <a:latin typeface="+mn-lt"/>
              </a:rPr>
              <a:t> ( 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</a:rPr>
              <a:t>new Factorial().</a:t>
            </a:r>
            <a:r>
              <a:rPr lang="en-US" altLang="zh-CN" sz="2000" b="1" dirty="0">
                <a:solidFill>
                  <a:srgbClr val="0000FF"/>
                </a:solidFill>
                <a:latin typeface="+mn-lt"/>
              </a:rPr>
              <a:t>compute(10) );</a:t>
            </a:r>
            <a:endParaRPr lang="en-US" altLang="zh-CN" sz="2000" b="1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}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}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class Factorial {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</a:t>
            </a:r>
            <a:r>
              <a:rPr lang="en-US" altLang="zh-CN" sz="2000" dirty="0" err="1">
                <a:latin typeface="+mn-lt"/>
              </a:rPr>
              <a:t>int</a:t>
            </a:r>
            <a:r>
              <a:rPr lang="en-US" altLang="zh-CN" sz="2000" dirty="0">
                <a:latin typeface="+mn-lt"/>
              </a:rPr>
              <a:t> compute ( </a:t>
            </a:r>
            <a:r>
              <a:rPr lang="en-US" altLang="zh-CN" sz="2000" dirty="0" err="1">
                <a:latin typeface="+mn-lt"/>
              </a:rPr>
              <a:t>int</a:t>
            </a: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err="1">
                <a:latin typeface="+mn-lt"/>
              </a:rPr>
              <a:t>num</a:t>
            </a:r>
            <a:r>
              <a:rPr lang="en-US" altLang="zh-CN" sz="2000" dirty="0">
                <a:latin typeface="+mn-lt"/>
              </a:rPr>
              <a:t> ) {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</a:t>
            </a:r>
            <a:r>
              <a:rPr lang="en-US" altLang="zh-CN" sz="2000" dirty="0" err="1">
                <a:latin typeface="+mn-lt"/>
              </a:rPr>
              <a:t>int</a:t>
            </a:r>
            <a:r>
              <a:rPr lang="en-US" altLang="zh-CN" sz="2000" dirty="0">
                <a:latin typeface="+mn-lt"/>
              </a:rPr>
              <a:t> ret;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if ( </a:t>
            </a:r>
            <a:r>
              <a:rPr lang="en-US" altLang="zh-CN" sz="2000" dirty="0" err="1">
                <a:latin typeface="+mn-lt"/>
              </a:rPr>
              <a:t>num</a:t>
            </a:r>
            <a:r>
              <a:rPr lang="en-US" altLang="zh-CN" sz="2000" dirty="0">
                <a:latin typeface="+mn-lt"/>
              </a:rPr>
              <a:t> &lt; 1 )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    ret = 1 ;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else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    ret = </a:t>
            </a:r>
            <a:r>
              <a:rPr lang="en-US" altLang="zh-CN" sz="2000" dirty="0" err="1">
                <a:latin typeface="+mn-lt"/>
              </a:rPr>
              <a:t>num</a:t>
            </a:r>
            <a:r>
              <a:rPr lang="en-US" altLang="zh-CN" sz="2000" dirty="0">
                <a:latin typeface="+mn-lt"/>
              </a:rPr>
              <a:t> * ( </a:t>
            </a:r>
            <a:r>
              <a:rPr lang="en-US" altLang="zh-CN" sz="2000" dirty="0" err="1">
                <a:latin typeface="+mn-lt"/>
              </a:rPr>
              <a:t>this.compute</a:t>
            </a:r>
            <a:r>
              <a:rPr lang="en-US" altLang="zh-CN" sz="2000" dirty="0">
                <a:latin typeface="+mn-lt"/>
              </a:rPr>
              <a:t> (num-1) ) ;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    return ret ;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    }</a:t>
            </a:r>
            <a:endParaRPr lang="en-US" altLang="zh-CN" sz="2000" dirty="0"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+mn-lt"/>
              </a:rPr>
              <a:t>}</a:t>
            </a:r>
            <a:endParaRPr lang="en-US" altLang="zh-CN" sz="2000" dirty="0">
              <a:latin typeface="+mn-lt"/>
            </a:endParaRPr>
          </a:p>
        </p:txBody>
      </p:sp>
      <p:sp>
        <p:nvSpPr>
          <p:cNvPr id="27653" name="矩形 2"/>
          <p:cNvSpPr>
            <a:spLocks noChangeArrowheads="1"/>
          </p:cNvSpPr>
          <p:nvPr/>
        </p:nvSpPr>
        <p:spPr bwMode="auto">
          <a:xfrm>
            <a:off x="5641975" y="2636838"/>
            <a:ext cx="3529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仿宋" panose="02010609060101010101" pitchFamily="49" charset="-122"/>
                <a:ea typeface="仿宋" panose="02010609060101010101" pitchFamily="49" charset="-122"/>
              </a:rPr>
              <a:t>此时应为新生成的实例构造实例表</a:t>
            </a:r>
            <a:endParaRPr lang="en-US" altLang="zh-CN" sz="2400" b="1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86"/>
    </mc:Choice>
    <mc:Fallback>
      <p:transition spd="slow" advTm="41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79388" y="1323975"/>
            <a:ext cx="8686800" cy="54895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0  </a:t>
            </a:r>
            <a:r>
              <a:rPr lang="en-US" altLang="zh-CN" sz="1800" b="1" dirty="0">
                <a:latin typeface="+mn-lt"/>
              </a:rPr>
              <a:t>MAIN</a:t>
            </a:r>
            <a:r>
              <a:rPr lang="en-US" altLang="zh-CN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       PRINT CALL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2       </a:t>
            </a:r>
            <a:r>
              <a:rPr lang="en-US" altLang="zh-CN" sz="1800" b="1" dirty="0">
                <a:latin typeface="+mn-lt"/>
              </a:rPr>
              <a:t>BEGIN</a:t>
            </a:r>
            <a:endParaRPr lang="en-US" altLang="zh-CN" sz="1800" b="1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3	MOVE TEMP 23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4   	</a:t>
            </a:r>
            <a:r>
              <a:rPr lang="en-US" altLang="zh-CN" sz="1800" b="1" dirty="0">
                <a:latin typeface="+mn-lt"/>
              </a:rPr>
              <a:t>BEGIN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5	    MOVE TEMP 24 HALLOCATE 4        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6	    MOVE TEMP 25 HALLOCATE 4 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7	    HSTORE TEMP 24 0 </a:t>
            </a:r>
            <a:r>
              <a:rPr lang="en-US" altLang="zh-CN" sz="1800" dirty="0" err="1">
                <a:latin typeface="+mn-lt"/>
              </a:rPr>
              <a:t>Factorial_compute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8	    HSTORE TEMP 25 0 TEMP 24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9              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25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10            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11             HLOAD TEMP 21 TEMP 23 0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12             HLOAD TEMP 22 TEMP 21 0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22</a:t>
            </a:r>
            <a:endParaRPr lang="en-US" altLang="zh-CN" sz="1800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(TEMP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23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10)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+mn-lt"/>
              </a:rPr>
              <a:t>16 END</a:t>
            </a:r>
            <a:endParaRPr lang="en-US" altLang="zh-CN" sz="1800" b="1" dirty="0">
              <a:latin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1763"/>
            <a:ext cx="8229600" cy="704850"/>
          </a:xfrm>
        </p:spPr>
        <p:txBody>
          <a:bodyPr/>
          <a:lstStyle/>
          <a:p>
            <a:pPr>
              <a:defRPr/>
            </a:pPr>
            <a:r>
              <a:rPr lang="zh-CN" altLang="en-US" sz="4000" dirty="0"/>
              <a:t>语句翻译 例</a:t>
            </a:r>
            <a:r>
              <a:rPr lang="en-US" altLang="zh-CN" sz="4000" dirty="0"/>
              <a:t>-1</a:t>
            </a:r>
            <a:endParaRPr lang="zh-CN" altLang="en-US" sz="4000" dirty="0"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11188" y="1700213"/>
            <a:ext cx="0" cy="468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71550" y="2349500"/>
            <a:ext cx="0" cy="316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258888" y="2997200"/>
            <a:ext cx="0" cy="122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65100" y="879475"/>
            <a:ext cx="89789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 err="1">
                <a:latin typeface="+mn-lt"/>
              </a:rPr>
              <a:t>System.out.println</a:t>
            </a:r>
            <a:r>
              <a:rPr lang="en-US" altLang="zh-CN" b="1" dirty="0">
                <a:latin typeface="+mn-lt"/>
              </a:rPr>
              <a:t> (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new Factorial ()</a:t>
            </a: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.compute (10) </a:t>
            </a:r>
            <a:r>
              <a:rPr lang="en-US" altLang="zh-CN" b="1" dirty="0">
                <a:latin typeface="+mn-lt"/>
              </a:rPr>
              <a:t>);</a:t>
            </a:r>
            <a:endParaRPr lang="en-US" altLang="zh-CN" b="1" dirty="0">
              <a:latin typeface="+mn-lt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6"/>
    </mc:Choice>
    <mc:Fallback>
      <p:transition spd="slow" advTm="25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79388" y="1323975"/>
            <a:ext cx="8686800" cy="54895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0  </a:t>
            </a:r>
            <a:r>
              <a:rPr lang="en-US" altLang="zh-CN" sz="1800" b="1" dirty="0">
                <a:latin typeface="+mn-lt"/>
              </a:rPr>
              <a:t>MAIN</a:t>
            </a:r>
            <a:r>
              <a:rPr lang="en-US" altLang="zh-CN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lt"/>
              </a:rPr>
              <a:t>1       PRINT CALL </a:t>
            </a:r>
            <a:endParaRPr lang="en-US" altLang="zh-CN" sz="1800" b="1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2       </a:t>
            </a:r>
            <a:r>
              <a:rPr lang="en-US" altLang="zh-CN" sz="1800" b="1" dirty="0">
                <a:latin typeface="+mn-lt"/>
              </a:rPr>
              <a:t>BEGIN</a:t>
            </a:r>
            <a:endParaRPr lang="en-US" altLang="zh-CN" sz="1800" b="1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3	MOVE TEMP 23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4   	</a:t>
            </a:r>
            <a:r>
              <a:rPr lang="en-US" altLang="zh-CN" sz="1800" b="1" dirty="0">
                <a:latin typeface="+mn-lt"/>
              </a:rPr>
              <a:t>BEGIN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5	    MOVE TEMP 24 HALLOCATE 4        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6	    MOVE TEMP 25 HALLOCATE 4 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7	    HSTORE TEMP 24 0 </a:t>
            </a:r>
            <a:r>
              <a:rPr lang="en-US" altLang="zh-CN" sz="1800" dirty="0" err="1">
                <a:latin typeface="+mn-lt"/>
              </a:rPr>
              <a:t>Factorial_compute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8	    HSTORE TEMP 25 0 TEMP 24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9              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25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10            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11             HLOAD TEMP 21 TEMP 23 0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12             HLOAD TEMP 22 TEMP 21 0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22</a:t>
            </a:r>
            <a:endParaRPr lang="en-US" altLang="zh-CN" sz="1800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+mn-lt"/>
              </a:rPr>
              <a:t> (TEMP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</a:rPr>
              <a:t>23</a:t>
            </a:r>
            <a:r>
              <a:rPr lang="zh-CN" altLang="en-US" sz="18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</a:rPr>
              <a:t>10)</a:t>
            </a:r>
            <a:endParaRPr lang="en-US" altLang="zh-CN" sz="1800" b="1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+mn-lt"/>
              </a:rPr>
              <a:t>16 END</a:t>
            </a:r>
            <a:endParaRPr lang="en-US" altLang="zh-CN" sz="1800" b="1" dirty="0">
              <a:latin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703263"/>
          </a:xfrm>
        </p:spPr>
        <p:txBody>
          <a:bodyPr/>
          <a:lstStyle/>
          <a:p>
            <a:pPr>
              <a:defRPr/>
            </a:pPr>
            <a:r>
              <a:rPr lang="zh-CN" altLang="en-US" sz="4000" dirty="0"/>
              <a:t>语句翻译 例</a:t>
            </a:r>
            <a:r>
              <a:rPr lang="en-US" altLang="zh-CN" sz="4000" dirty="0"/>
              <a:t>-1</a:t>
            </a:r>
            <a:endParaRPr lang="zh-CN" altLang="en-US" sz="4000" dirty="0">
              <a:latin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2725" y="1989138"/>
            <a:ext cx="3573463" cy="1384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>
                <a:latin typeface="+mn-lt"/>
                <a:ea typeface="仿宋" panose="02010609060101010101" pitchFamily="49" charset="-122"/>
              </a:rPr>
              <a:t>PRINT CALL </a:t>
            </a:r>
            <a:r>
              <a:rPr lang="zh-CN" altLang="en-US" sz="2800" b="1" dirty="0">
                <a:latin typeface="+mn-lt"/>
                <a:ea typeface="仿宋" panose="02010609060101010101" pitchFamily="49" charset="-122"/>
              </a:rPr>
              <a:t>函数地址  </a:t>
            </a:r>
            <a:r>
              <a:rPr lang="en-US" altLang="zh-CN" sz="2800" b="1" dirty="0">
                <a:latin typeface="+mn-lt"/>
                <a:ea typeface="仿宋" panose="02010609060101010101" pitchFamily="49" charset="-122"/>
              </a:rPr>
              <a:t>( </a:t>
            </a:r>
            <a:r>
              <a:rPr lang="zh-CN" altLang="en-US" sz="2800" b="1" dirty="0">
                <a:latin typeface="+mn-lt"/>
                <a:ea typeface="仿宋" panose="02010609060101010101" pitchFamily="49" charset="-122"/>
              </a:rPr>
              <a:t>参数</a:t>
            </a:r>
            <a:r>
              <a:rPr lang="en-US" altLang="zh-CN" sz="2800" b="1" dirty="0"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en-US" sz="2800" b="1" dirty="0">
                <a:latin typeface="+mn-lt"/>
                <a:ea typeface="仿宋" panose="02010609060101010101" pitchFamily="49" charset="-122"/>
              </a:rPr>
              <a:t>，参数</a:t>
            </a:r>
            <a:r>
              <a:rPr lang="en-US" altLang="zh-CN" sz="2800" b="1" dirty="0">
                <a:latin typeface="+mn-lt"/>
                <a:ea typeface="仿宋" panose="02010609060101010101" pitchFamily="49" charset="-122"/>
              </a:rPr>
              <a:t>2 )</a:t>
            </a:r>
            <a:endParaRPr lang="en-US" altLang="zh-CN" sz="2800" b="1" dirty="0">
              <a:latin typeface="+mn-lt"/>
              <a:ea typeface="仿宋" panose="02010609060101010101" pitchFamily="49" charset="-122"/>
            </a:endParaRPr>
          </a:p>
          <a:p>
            <a:pPr>
              <a:defRPr/>
            </a:pPr>
            <a:endParaRPr lang="en-US" altLang="zh-CN" sz="2800" b="1" dirty="0">
              <a:latin typeface="+mn-lt"/>
              <a:ea typeface="仿宋" panose="02010609060101010101" pitchFamily="49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11188" y="1700213"/>
            <a:ext cx="0" cy="468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71550" y="2349500"/>
            <a:ext cx="0" cy="316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258888" y="2997200"/>
            <a:ext cx="0" cy="122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65100" y="879475"/>
            <a:ext cx="89789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 err="1">
                <a:latin typeface="+mn-lt"/>
              </a:rPr>
              <a:t>System.out.println</a:t>
            </a:r>
            <a:r>
              <a:rPr lang="en-US" altLang="zh-CN" b="1" dirty="0">
                <a:latin typeface="+mn-lt"/>
              </a:rPr>
              <a:t> (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new Factorial ()</a:t>
            </a: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.compute (10) </a:t>
            </a:r>
            <a:r>
              <a:rPr lang="en-US" altLang="zh-CN" b="1" dirty="0">
                <a:latin typeface="+mn-lt"/>
              </a:rPr>
              <a:t>);</a:t>
            </a:r>
            <a:endParaRPr lang="en-US" altLang="zh-CN" b="1" dirty="0">
              <a:latin typeface="+mn-lt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56"/>
    </mc:Choice>
    <mc:Fallback>
      <p:transition spd="slow" advTm="36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79388" y="1323975"/>
            <a:ext cx="8686800" cy="54895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0  </a:t>
            </a:r>
            <a:r>
              <a:rPr lang="en-US" altLang="zh-CN" sz="1800" b="1" dirty="0">
                <a:latin typeface="+mn-lt"/>
              </a:rPr>
              <a:t>MAIN</a:t>
            </a:r>
            <a:r>
              <a:rPr lang="en-US" altLang="zh-CN" sz="1800" dirty="0">
                <a:latin typeface="+mn-lt"/>
              </a:rPr>
              <a:t>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       PRINT CALL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2       </a:t>
            </a:r>
            <a:r>
              <a:rPr lang="en-US" altLang="zh-CN" sz="1800" b="1" dirty="0">
                <a:latin typeface="+mn-lt"/>
              </a:rPr>
              <a:t>BEGIN</a:t>
            </a:r>
            <a:endParaRPr lang="en-US" altLang="zh-CN" sz="1800" b="1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3	MOVE TEMP 23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4   	</a:t>
            </a:r>
            <a:r>
              <a:rPr lang="en-US" altLang="zh-CN" sz="1800" b="1" dirty="0">
                <a:latin typeface="+mn-lt"/>
              </a:rPr>
              <a:t>BEGIN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5	    MOVE TEMP 24 HALLOCATE 4         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6	    MOVE TEMP 25 HALLOCATE 4 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7	    HSTORE TEMP 24 0 </a:t>
            </a:r>
            <a:r>
              <a:rPr lang="en-US" altLang="zh-CN" sz="1800" dirty="0" err="1">
                <a:latin typeface="+mn-lt"/>
              </a:rPr>
              <a:t>Factorial_compute</a:t>
            </a:r>
            <a:r>
              <a:rPr lang="en-US" altLang="zh-CN" sz="1800" dirty="0">
                <a:latin typeface="+mn-lt"/>
              </a:rPr>
              <a:t>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8	    HSTORE TEMP 25 0 TEMP 24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9              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25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10            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11             HLOAD TEMP 21 TEMP 23 0	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+mn-lt"/>
              </a:rPr>
              <a:t>12             HLOAD TEMP 22 TEMP 21 0			</a:t>
            </a:r>
            <a:endParaRPr lang="en-US" altLang="zh-CN" sz="1800" dirty="0">
              <a:solidFill>
                <a:srgbClr val="0000FF"/>
              </a:solidFill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RETURN</a:t>
            </a:r>
            <a:r>
              <a:rPr lang="en-US" altLang="zh-CN" sz="1800" dirty="0">
                <a:latin typeface="+mn-lt"/>
              </a:rPr>
              <a:t> TEMP 22</a:t>
            </a:r>
            <a:endParaRPr lang="en-US" altLang="zh-CN" sz="1800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</a:t>
            </a:r>
            <a:r>
              <a:rPr lang="en-US" altLang="zh-CN" sz="1800" b="1" dirty="0">
                <a:latin typeface="+mn-lt"/>
              </a:rPr>
              <a:t>END</a:t>
            </a:r>
            <a:endParaRPr lang="en-US" altLang="zh-CN" sz="1800" b="1" dirty="0">
              <a:latin typeface="+mn-lt"/>
            </a:endParaRPr>
          </a:p>
          <a:p>
            <a:pPr marL="457200" indent="-457200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Tx/>
              <a:buAutoNum type="arabicPlain" startAt="13"/>
              <a:defRPr/>
            </a:pPr>
            <a:r>
              <a:rPr lang="en-US" altLang="zh-CN" sz="1800" dirty="0">
                <a:latin typeface="+mn-lt"/>
              </a:rPr>
              <a:t> (TEMP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23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10)</a:t>
            </a:r>
            <a:endParaRPr lang="en-US" altLang="zh-CN" sz="1800" dirty="0">
              <a:latin typeface="+mn-lt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+mn-lt"/>
              </a:rPr>
              <a:t>16 END</a:t>
            </a:r>
            <a:endParaRPr lang="en-US" altLang="zh-CN" sz="1800" b="1" dirty="0">
              <a:latin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703263"/>
          </a:xfrm>
        </p:spPr>
        <p:txBody>
          <a:bodyPr/>
          <a:lstStyle/>
          <a:p>
            <a:pPr>
              <a:defRPr/>
            </a:pPr>
            <a:r>
              <a:rPr lang="zh-CN" altLang="en-US" sz="4000" dirty="0"/>
              <a:t>语句翻译 例</a:t>
            </a:r>
            <a:r>
              <a:rPr lang="en-US" altLang="zh-CN" sz="4000" dirty="0"/>
              <a:t>-1</a:t>
            </a:r>
            <a:endParaRPr lang="zh-CN" altLang="en-US" sz="4000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100" y="879475"/>
            <a:ext cx="89789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 err="1">
                <a:latin typeface="+mn-lt"/>
              </a:rPr>
              <a:t>System.out.println</a:t>
            </a:r>
            <a:r>
              <a:rPr lang="en-US" altLang="zh-CN" b="1" dirty="0">
                <a:latin typeface="+mn-lt"/>
              </a:rPr>
              <a:t> (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new Factorial ()</a:t>
            </a:r>
            <a:r>
              <a:rPr lang="en-US" altLang="zh-CN" b="1" dirty="0">
                <a:solidFill>
                  <a:srgbClr val="0000FF"/>
                </a:solidFill>
                <a:latin typeface="+mn-lt"/>
              </a:rPr>
              <a:t>.compute (10) </a:t>
            </a:r>
            <a:r>
              <a:rPr lang="en-US" altLang="zh-CN" b="1" dirty="0">
                <a:latin typeface="+mn-lt"/>
              </a:rPr>
              <a:t>);</a:t>
            </a:r>
            <a:endParaRPr lang="en-US" altLang="zh-CN" b="1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388" y="2303463"/>
            <a:ext cx="4968875" cy="2420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11188" y="1700213"/>
            <a:ext cx="0" cy="468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71550" y="2349500"/>
            <a:ext cx="0" cy="316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258888" y="2997200"/>
            <a:ext cx="0" cy="122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389563" y="2205038"/>
            <a:ext cx="3575050" cy="15081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  <a:defRPr/>
            </a:pPr>
            <a:endParaRPr lang="en-US" altLang="zh-CN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Aft>
                <a:spcPts val="1200"/>
              </a:spcAf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建立实例表</a:t>
            </a:r>
            <a:endParaRPr lang="en-US" altLang="zh-CN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zh-CN" altLang="en-US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返回被调用的函数地址</a:t>
            </a:r>
            <a:endParaRPr lang="en-US" altLang="zh-CN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9388" y="4841875"/>
            <a:ext cx="4968875" cy="936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5065713" y="2965450"/>
            <a:ext cx="649287" cy="3175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6" idx="3"/>
          </p:cNvCxnSpPr>
          <p:nvPr/>
        </p:nvCxnSpPr>
        <p:spPr>
          <a:xfrm flipV="1">
            <a:off x="5148263" y="3551238"/>
            <a:ext cx="601662" cy="1758950"/>
          </a:xfrm>
          <a:prstGeom prst="straightConnector1">
            <a:avLst/>
          </a:prstGeom>
          <a:ln>
            <a:solidFill>
              <a:srgbClr val="0000FF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292725" y="1557338"/>
            <a:ext cx="3573463" cy="1384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>
                <a:latin typeface="+mn-lt"/>
                <a:ea typeface="仿宋" panose="02010609060101010101" pitchFamily="49" charset="-122"/>
              </a:rPr>
              <a:t>PRINT CALL </a:t>
            </a:r>
            <a:r>
              <a:rPr lang="zh-CN" altLang="en-US" sz="2800" b="1" dirty="0">
                <a:latin typeface="+mn-lt"/>
                <a:ea typeface="仿宋" panose="02010609060101010101" pitchFamily="49" charset="-122"/>
              </a:rPr>
              <a:t>函数地址  </a:t>
            </a:r>
            <a:r>
              <a:rPr lang="en-US" altLang="zh-CN" sz="2800" b="1" dirty="0">
                <a:latin typeface="+mn-lt"/>
                <a:ea typeface="仿宋" panose="02010609060101010101" pitchFamily="49" charset="-122"/>
              </a:rPr>
              <a:t>( </a:t>
            </a:r>
            <a:r>
              <a:rPr lang="zh-CN" altLang="en-US" sz="2800" b="1" dirty="0">
                <a:latin typeface="+mn-lt"/>
                <a:ea typeface="仿宋" panose="02010609060101010101" pitchFamily="49" charset="-122"/>
              </a:rPr>
              <a:t>参数</a:t>
            </a:r>
            <a:r>
              <a:rPr lang="en-US" altLang="zh-CN" sz="2800" b="1" dirty="0"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en-US" sz="2800" b="1" dirty="0">
                <a:latin typeface="+mn-lt"/>
                <a:ea typeface="仿宋" panose="02010609060101010101" pitchFamily="49" charset="-122"/>
              </a:rPr>
              <a:t>，参数</a:t>
            </a:r>
            <a:r>
              <a:rPr lang="en-US" altLang="zh-CN" sz="2800" b="1" dirty="0">
                <a:latin typeface="+mn-lt"/>
                <a:ea typeface="仿宋" panose="02010609060101010101" pitchFamily="49" charset="-122"/>
              </a:rPr>
              <a:t>2 )</a:t>
            </a:r>
            <a:endParaRPr lang="en-US" altLang="zh-CN" sz="2800" b="1" dirty="0">
              <a:latin typeface="+mn-lt"/>
              <a:ea typeface="仿宋" panose="02010609060101010101" pitchFamily="49" charset="-122"/>
            </a:endParaRPr>
          </a:p>
          <a:p>
            <a:pPr>
              <a:defRPr/>
            </a:pPr>
            <a:endParaRPr lang="en-US" altLang="zh-CN" sz="2800" b="1" dirty="0"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73"/>
    </mc:Choice>
    <mc:Fallback>
      <p:transition spd="slow" advTm="2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7251</Words>
  <Application>WPS 演示</Application>
  <PresentationFormat>全屏显示(4:3)</PresentationFormat>
  <Paragraphs>455</Paragraphs>
  <Slides>26</Slides>
  <Notes>0</Notes>
  <HiddenSlides>0</HiddenSlides>
  <MMClips>26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宋体</vt:lpstr>
      <vt:lpstr>Wingdings</vt:lpstr>
      <vt:lpstr>Tahoma</vt:lpstr>
      <vt:lpstr>Calibri</vt:lpstr>
      <vt:lpstr>仿宋</vt:lpstr>
      <vt:lpstr>Times New Roman</vt:lpstr>
      <vt:lpstr>微软雅黑</vt:lpstr>
      <vt:lpstr>Arial Unicode MS</vt:lpstr>
      <vt:lpstr>等线</vt:lpstr>
      <vt:lpstr>Office Theme</vt:lpstr>
      <vt:lpstr>Outline</vt:lpstr>
      <vt:lpstr>PowerPoint 演示文稿</vt:lpstr>
      <vt:lpstr>类的表示和维护</vt:lpstr>
      <vt:lpstr>实例表的结构</vt:lpstr>
      <vt:lpstr>Example</vt:lpstr>
      <vt:lpstr>Example</vt:lpstr>
      <vt:lpstr>语句翻译 例-1</vt:lpstr>
      <vt:lpstr>语句翻译 例-1</vt:lpstr>
      <vt:lpstr>语句翻译 例-1</vt:lpstr>
      <vt:lpstr>实例表的建立</vt:lpstr>
      <vt:lpstr>实例表的建立</vt:lpstr>
      <vt:lpstr>实例表的建立</vt:lpstr>
      <vt:lpstr>实例函数的调用</vt:lpstr>
      <vt:lpstr>实例函数的调用</vt:lpstr>
      <vt:lpstr>语句翻译 例-2</vt:lpstr>
      <vt:lpstr>语句翻译 例-2</vt:lpstr>
      <vt:lpstr>翻译部分代码示例</vt:lpstr>
      <vt:lpstr>翻译部分代码示例</vt:lpstr>
      <vt:lpstr>Outline</vt:lpstr>
      <vt:lpstr>覆盖（Overriding）</vt:lpstr>
      <vt:lpstr>上溯造型</vt:lpstr>
      <vt:lpstr>多态 </vt:lpstr>
      <vt:lpstr>多态的实现</vt:lpstr>
      <vt:lpstr>其他注意事项</vt:lpstr>
      <vt:lpstr>参考资料</vt:lpstr>
      <vt:lpstr>作业提交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类包和接口</dc:title>
  <dc:creator>唐大仕 http://www.dstang.com</dc:creator>
  <cp:lastModifiedBy>佳衡</cp:lastModifiedBy>
  <cp:revision>1144</cp:revision>
  <dcterms:created xsi:type="dcterms:W3CDTF">2113-01-01T00:00:00Z</dcterms:created>
  <dcterms:modified xsi:type="dcterms:W3CDTF">2020-04-15T14:22:34Z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